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layfair Display Medium"/>
      <p:regular r:id="rId47"/>
      <p:bold r:id="rId48"/>
      <p:italic r:id="rId49"/>
      <p:boldItalic r:id="rId50"/>
    </p:embeddedFont>
    <p:embeddedFont>
      <p:font typeface="Playfair Display"/>
      <p:regular r:id="rId51"/>
      <p:bold r:id="rId52"/>
      <p:italic r:id="rId53"/>
      <p:boldItalic r:id="rId54"/>
    </p:embeddedFont>
    <p:embeddedFont>
      <p:font typeface="Montserrat"/>
      <p:regular r:id="rId55"/>
      <p:bold r:id="rId56"/>
      <p:italic r:id="rId57"/>
      <p:boldItalic r:id="rId58"/>
    </p:embeddedFont>
    <p:embeddedFont>
      <p:font typeface="Montserrat Medium"/>
      <p:regular r:id="rId59"/>
      <p:bold r:id="rId60"/>
      <p:italic r:id="rId61"/>
      <p:boldItalic r:id="rId62"/>
    </p:embeddedFont>
    <p:embeddedFont>
      <p:font typeface="Playfair Display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GoogleSlidesCustomDataVersion2">
      <go:slidesCustomData xmlns:go="http://customooxmlschemas.google.com/" r:id="rId65" roundtripDataSignature="AMtx7mjeVCICC5AWrKbFdrUHVYL/0QKI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Medium-bold.fntdata"/><Relationship Id="rId47" Type="http://schemas.openxmlformats.org/officeDocument/2006/relationships/font" Target="fonts/PlayfairDisplayMedium-regular.fntdata"/><Relationship Id="rId49" Type="http://schemas.openxmlformats.org/officeDocument/2006/relationships/font" Target="fonts/PlayfairDisplay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boldItalic.fntdata"/><Relationship Id="rId61" Type="http://schemas.openxmlformats.org/officeDocument/2006/relationships/font" Target="fonts/MontserratMedium-italic.fntdata"/><Relationship Id="rId20" Type="http://schemas.openxmlformats.org/officeDocument/2006/relationships/slide" Target="slides/slide15.xml"/><Relationship Id="rId64" Type="http://schemas.openxmlformats.org/officeDocument/2006/relationships/font" Target="fonts/PlayfairDisplayExtraBold-boldItalic.fntdata"/><Relationship Id="rId63" Type="http://schemas.openxmlformats.org/officeDocument/2006/relationships/font" Target="fonts/PlayfairDisplayExtraBold-bold.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fairDisplay-regular.fntdata"/><Relationship Id="rId50" Type="http://schemas.openxmlformats.org/officeDocument/2006/relationships/font" Target="fonts/PlayfairDisplayMedium-boldItalic.fntdata"/><Relationship Id="rId53" Type="http://schemas.openxmlformats.org/officeDocument/2006/relationships/font" Target="fonts/PlayfairDisplay-italic.fntdata"/><Relationship Id="rId52" Type="http://schemas.openxmlformats.org/officeDocument/2006/relationships/font" Target="fonts/PlayfairDisplay-bold.fntdata"/><Relationship Id="rId11" Type="http://schemas.openxmlformats.org/officeDocument/2006/relationships/slide" Target="slides/slide6.xml"/><Relationship Id="rId55" Type="http://schemas.openxmlformats.org/officeDocument/2006/relationships/font" Target="fonts/Montserrat-regular.fntdata"/><Relationship Id="rId10" Type="http://schemas.openxmlformats.org/officeDocument/2006/relationships/slide" Target="slides/slide5.xml"/><Relationship Id="rId54" Type="http://schemas.openxmlformats.org/officeDocument/2006/relationships/font" Target="fonts/PlayfairDisplay-boldItalic.fntdata"/><Relationship Id="rId13" Type="http://schemas.openxmlformats.org/officeDocument/2006/relationships/slide" Target="slides/slide8.xml"/><Relationship Id="rId57" Type="http://schemas.openxmlformats.org/officeDocument/2006/relationships/font" Target="fonts/Montserrat-italic.fntdata"/><Relationship Id="rId12" Type="http://schemas.openxmlformats.org/officeDocument/2006/relationships/slide" Target="slides/slide7.xml"/><Relationship Id="rId56" Type="http://schemas.openxmlformats.org/officeDocument/2006/relationships/font" Target="fonts/Montserrat-bold.fntdata"/><Relationship Id="rId15" Type="http://schemas.openxmlformats.org/officeDocument/2006/relationships/slide" Target="slides/slide10.xml"/><Relationship Id="rId59" Type="http://schemas.openxmlformats.org/officeDocument/2006/relationships/font" Target="fonts/MontserratMedium-regular.fntdata"/><Relationship Id="rId14" Type="http://schemas.openxmlformats.org/officeDocument/2006/relationships/slide" Target="slides/slide9.xml"/><Relationship Id="rId58"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6" name="Google Shape;7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2" name="Google Shape;75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0" name="Google Shape;7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5" name="Google Shape;92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1" name="Google Shape;93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8" name="Google Shape;95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0" name="Google Shape;9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5" name="Google Shape;99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1" name="Google Shape;100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txBox="1"/>
          <p:nvPr>
            <p:ph type="ctrTitle"/>
          </p:nvPr>
        </p:nvSpPr>
        <p:spPr>
          <a:xfrm>
            <a:off x="4995625" y="837050"/>
            <a:ext cx="3426000" cy="2898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43"/>
          <p:cNvSpPr txBox="1"/>
          <p:nvPr>
            <p:ph idx="1" type="subTitle"/>
          </p:nvPr>
        </p:nvSpPr>
        <p:spPr>
          <a:xfrm>
            <a:off x="4995625" y="3695950"/>
            <a:ext cx="2970600" cy="68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43"/>
          <p:cNvGrpSpPr/>
          <p:nvPr/>
        </p:nvGrpSpPr>
        <p:grpSpPr>
          <a:xfrm>
            <a:off x="-57150" y="537425"/>
            <a:ext cx="9258300" cy="4734300"/>
            <a:chOff x="-57150" y="537425"/>
            <a:chExt cx="9258300" cy="4734300"/>
          </a:xfrm>
        </p:grpSpPr>
        <p:cxnSp>
          <p:nvCxnSpPr>
            <p:cNvPr id="12" name="Google Shape;12;p43"/>
            <p:cNvCxnSpPr/>
            <p:nvPr/>
          </p:nvCxnSpPr>
          <p:spPr>
            <a:xfrm>
              <a:off x="721525" y="537425"/>
              <a:ext cx="0" cy="4734300"/>
            </a:xfrm>
            <a:prstGeom prst="straightConnector1">
              <a:avLst/>
            </a:prstGeom>
            <a:noFill/>
            <a:ln cap="flat" cmpd="sng" w="9525">
              <a:solidFill>
                <a:schemeClr val="dk1"/>
              </a:solidFill>
              <a:prstDash val="solid"/>
              <a:round/>
              <a:headEnd len="sm" w="sm" type="none"/>
              <a:tailEnd len="sm" w="sm" type="none"/>
            </a:ln>
          </p:spPr>
        </p:cxnSp>
        <p:cxnSp>
          <p:nvCxnSpPr>
            <p:cNvPr id="13" name="Google Shape;13;p43"/>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grpSp>
        <p:nvGrpSpPr>
          <p:cNvPr id="14" name="Google Shape;14;p43"/>
          <p:cNvGrpSpPr/>
          <p:nvPr/>
        </p:nvGrpSpPr>
        <p:grpSpPr>
          <a:xfrm rot="5400000">
            <a:off x="8568937" y="-84044"/>
            <a:ext cx="186223" cy="659096"/>
            <a:chOff x="4714575" y="2942350"/>
            <a:chExt cx="46450" cy="164400"/>
          </a:xfrm>
        </p:grpSpPr>
        <p:sp>
          <p:nvSpPr>
            <p:cNvPr id="15" name="Google Shape;15;p43"/>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3"/>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3"/>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3"/>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3"/>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3"/>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3"/>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3"/>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3"/>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3"/>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43"/>
          <p:cNvGrpSpPr/>
          <p:nvPr/>
        </p:nvGrpSpPr>
        <p:grpSpPr>
          <a:xfrm>
            <a:off x="7550152" y="4603888"/>
            <a:ext cx="1441459" cy="315279"/>
            <a:chOff x="4290125" y="2631325"/>
            <a:chExt cx="500750" cy="109525"/>
          </a:xfrm>
        </p:grpSpPr>
        <p:sp>
          <p:nvSpPr>
            <p:cNvPr id="26" name="Google Shape;26;p43"/>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3"/>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3"/>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3"/>
          <p:cNvSpPr/>
          <p:nvPr/>
        </p:nvSpPr>
        <p:spPr>
          <a:xfrm>
            <a:off x="727983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10" name="Shape 210"/>
        <p:cNvGrpSpPr/>
        <p:nvPr/>
      </p:nvGrpSpPr>
      <p:grpSpPr>
        <a:xfrm>
          <a:off x="0" y="0"/>
          <a:ext cx="0" cy="0"/>
          <a:chOff x="0" y="0"/>
          <a:chExt cx="0" cy="0"/>
        </a:xfrm>
      </p:grpSpPr>
      <p:sp>
        <p:nvSpPr>
          <p:cNvPr id="211" name="Google Shape;211;p52"/>
          <p:cNvSpPr txBox="1"/>
          <p:nvPr>
            <p:ph type="title"/>
          </p:nvPr>
        </p:nvSpPr>
        <p:spPr>
          <a:xfrm>
            <a:off x="1279450" y="1765050"/>
            <a:ext cx="28068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212" name="Google Shape;212;p52"/>
          <p:cNvSpPr txBox="1"/>
          <p:nvPr>
            <p:ph idx="1" type="subTitle"/>
          </p:nvPr>
        </p:nvSpPr>
        <p:spPr>
          <a:xfrm>
            <a:off x="1279450" y="2337750"/>
            <a:ext cx="2806800" cy="1040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213" name="Google Shape;213;p52"/>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214" name="Google Shape;214;p52"/>
          <p:cNvGrpSpPr/>
          <p:nvPr/>
        </p:nvGrpSpPr>
        <p:grpSpPr>
          <a:xfrm rot="5400000">
            <a:off x="8568937" y="-84044"/>
            <a:ext cx="186223" cy="659096"/>
            <a:chOff x="4714575" y="2942350"/>
            <a:chExt cx="46450" cy="164400"/>
          </a:xfrm>
        </p:grpSpPr>
        <p:sp>
          <p:nvSpPr>
            <p:cNvPr id="215" name="Google Shape;215;p52"/>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2"/>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2"/>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2"/>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2"/>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2"/>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2"/>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2"/>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2"/>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2"/>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52"/>
          <p:cNvSpPr/>
          <p:nvPr/>
        </p:nvSpPr>
        <p:spPr>
          <a:xfrm rot="10800000">
            <a:off x="8513045" y="800901"/>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26" name="Shape 226"/>
        <p:cNvGrpSpPr/>
        <p:nvPr/>
      </p:nvGrpSpPr>
      <p:grpSpPr>
        <a:xfrm>
          <a:off x="0" y="0"/>
          <a:ext cx="0" cy="0"/>
          <a:chOff x="0" y="0"/>
          <a:chExt cx="0" cy="0"/>
        </a:xfrm>
      </p:grpSpPr>
      <p:sp>
        <p:nvSpPr>
          <p:cNvPr id="227" name="Google Shape;227;p53"/>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28" name="Google Shape;228;p53"/>
          <p:cNvGrpSpPr/>
          <p:nvPr/>
        </p:nvGrpSpPr>
        <p:grpSpPr>
          <a:xfrm rot="5400000">
            <a:off x="629262" y="-84044"/>
            <a:ext cx="186223" cy="659096"/>
            <a:chOff x="4714575" y="2942350"/>
            <a:chExt cx="46450" cy="164400"/>
          </a:xfrm>
        </p:grpSpPr>
        <p:sp>
          <p:nvSpPr>
            <p:cNvPr id="229" name="Google Shape;229;p53"/>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3"/>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3"/>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3"/>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3"/>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3"/>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3"/>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3"/>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3"/>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3"/>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53"/>
          <p:cNvSpPr/>
          <p:nvPr/>
        </p:nvSpPr>
        <p:spPr>
          <a:xfrm rot="10800000">
            <a:off x="2877777" y="46637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3"/>
          <p:cNvSpPr/>
          <p:nvPr/>
        </p:nvSpPr>
        <p:spPr>
          <a:xfrm rot="10800000">
            <a:off x="93244" y="313353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53"/>
          <p:cNvGrpSpPr/>
          <p:nvPr/>
        </p:nvGrpSpPr>
        <p:grpSpPr>
          <a:xfrm>
            <a:off x="5970602" y="87863"/>
            <a:ext cx="1441459" cy="315279"/>
            <a:chOff x="4290125" y="2631325"/>
            <a:chExt cx="500750" cy="109525"/>
          </a:xfrm>
        </p:grpSpPr>
        <p:sp>
          <p:nvSpPr>
            <p:cNvPr id="242" name="Google Shape;242;p53"/>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3"/>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3"/>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53"/>
          <p:cNvGrpSpPr/>
          <p:nvPr/>
        </p:nvGrpSpPr>
        <p:grpSpPr>
          <a:xfrm>
            <a:off x="-57150" y="-19900"/>
            <a:ext cx="9258300" cy="5240700"/>
            <a:chOff x="-57150" y="-19900"/>
            <a:chExt cx="9258300" cy="5240700"/>
          </a:xfrm>
        </p:grpSpPr>
        <p:cxnSp>
          <p:nvCxnSpPr>
            <p:cNvPr id="246" name="Google Shape;246;p53"/>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53"/>
            <p:cNvCxnSpPr/>
            <p:nvPr/>
          </p:nvCxnSpPr>
          <p:spPr>
            <a:xfrm>
              <a:off x="8421575" y="-19900"/>
              <a:ext cx="0" cy="5240700"/>
            </a:xfrm>
            <a:prstGeom prst="straightConnector1">
              <a:avLst/>
            </a:prstGeom>
            <a:noFill/>
            <a:ln cap="flat" cmpd="sng" w="9525">
              <a:solidFill>
                <a:schemeClr val="dk1"/>
              </a:solidFill>
              <a:prstDash val="solid"/>
              <a:round/>
              <a:headEnd len="sm" w="sm" type="none"/>
              <a:tailEnd len="sm" w="sm" type="none"/>
            </a:ln>
          </p:spPr>
        </p:cxnSp>
      </p:grpSp>
      <p:sp>
        <p:nvSpPr>
          <p:cNvPr id="248" name="Google Shape;248;p53"/>
          <p:cNvSpPr/>
          <p:nvPr/>
        </p:nvSpPr>
        <p:spPr>
          <a:xfrm>
            <a:off x="8140786" y="44880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9" name="Shape 249"/>
        <p:cNvGrpSpPr/>
        <p:nvPr/>
      </p:nvGrpSpPr>
      <p:grpSpPr>
        <a:xfrm>
          <a:off x="0" y="0"/>
          <a:ext cx="0" cy="0"/>
          <a:chOff x="0" y="0"/>
          <a:chExt cx="0" cy="0"/>
        </a:xfrm>
      </p:grpSpPr>
      <p:sp>
        <p:nvSpPr>
          <p:cNvPr id="250" name="Google Shape;250;p54"/>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251" name="Google Shape;251;p54"/>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252" name="Google Shape;252;p54"/>
          <p:cNvGrpSpPr/>
          <p:nvPr/>
        </p:nvGrpSpPr>
        <p:grpSpPr>
          <a:xfrm rot="5400000">
            <a:off x="8568937" y="-84044"/>
            <a:ext cx="186223" cy="659096"/>
            <a:chOff x="4714575" y="2942350"/>
            <a:chExt cx="46450" cy="164400"/>
          </a:xfrm>
        </p:grpSpPr>
        <p:sp>
          <p:nvSpPr>
            <p:cNvPr id="253" name="Google Shape;253;p54"/>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4"/>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4"/>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4"/>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4"/>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4"/>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4"/>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4"/>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4"/>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4"/>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 name="Google Shape;263;p54"/>
          <p:cNvSpPr/>
          <p:nvPr/>
        </p:nvSpPr>
        <p:spPr>
          <a:xfrm>
            <a:off x="5663327" y="-158248"/>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4"/>
          <p:cNvSpPr/>
          <p:nvPr/>
        </p:nvSpPr>
        <p:spPr>
          <a:xfrm>
            <a:off x="72861" y="2285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4"/>
          <p:cNvSpPr/>
          <p:nvPr/>
        </p:nvSpPr>
        <p:spPr>
          <a:xfrm rot="10800000">
            <a:off x="8424070" y="44880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Google Shape;266;p54"/>
          <p:cNvGrpSpPr/>
          <p:nvPr/>
        </p:nvGrpSpPr>
        <p:grpSpPr>
          <a:xfrm>
            <a:off x="1214552" y="4765163"/>
            <a:ext cx="1441459" cy="315279"/>
            <a:chOff x="4290125" y="2631325"/>
            <a:chExt cx="500750" cy="109525"/>
          </a:xfrm>
        </p:grpSpPr>
        <p:sp>
          <p:nvSpPr>
            <p:cNvPr id="267" name="Google Shape;267;p54"/>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4"/>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4"/>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270" name="Shape 270"/>
        <p:cNvGrpSpPr/>
        <p:nvPr/>
      </p:nvGrpSpPr>
      <p:grpSpPr>
        <a:xfrm>
          <a:off x="0" y="0"/>
          <a:ext cx="0" cy="0"/>
          <a:chOff x="0" y="0"/>
          <a:chExt cx="0" cy="0"/>
        </a:xfrm>
      </p:grpSpPr>
      <p:sp>
        <p:nvSpPr>
          <p:cNvPr id="271" name="Google Shape;271;p55"/>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2" name="Google Shape;272;p55"/>
          <p:cNvSpPr txBox="1"/>
          <p:nvPr>
            <p:ph idx="1" type="body"/>
          </p:nvPr>
        </p:nvSpPr>
        <p:spPr>
          <a:xfrm>
            <a:off x="722375" y="1187600"/>
            <a:ext cx="7065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73" name="Google Shape;273;p55"/>
          <p:cNvSpPr/>
          <p:nvPr/>
        </p:nvSpPr>
        <p:spPr>
          <a:xfrm rot="10800000">
            <a:off x="160770" y="-158461"/>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 name="Google Shape;274;p55"/>
          <p:cNvGrpSpPr/>
          <p:nvPr/>
        </p:nvGrpSpPr>
        <p:grpSpPr>
          <a:xfrm>
            <a:off x="6226802" y="87863"/>
            <a:ext cx="1441459" cy="315279"/>
            <a:chOff x="4290125" y="2631325"/>
            <a:chExt cx="500750" cy="109525"/>
          </a:xfrm>
        </p:grpSpPr>
        <p:sp>
          <p:nvSpPr>
            <p:cNvPr id="275" name="Google Shape;275;p55"/>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5"/>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5"/>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55"/>
          <p:cNvSpPr/>
          <p:nvPr/>
        </p:nvSpPr>
        <p:spPr>
          <a:xfrm rot="10800000">
            <a:off x="5010602" y="472585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55"/>
          <p:cNvGrpSpPr/>
          <p:nvPr/>
        </p:nvGrpSpPr>
        <p:grpSpPr>
          <a:xfrm rot="5400000">
            <a:off x="8568937" y="-84044"/>
            <a:ext cx="186223" cy="659096"/>
            <a:chOff x="4714575" y="2942350"/>
            <a:chExt cx="46450" cy="164400"/>
          </a:xfrm>
        </p:grpSpPr>
        <p:sp>
          <p:nvSpPr>
            <p:cNvPr id="280" name="Google Shape;280;p55"/>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5"/>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5"/>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5"/>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5"/>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5"/>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5"/>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5"/>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5"/>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5"/>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55"/>
          <p:cNvSpPr/>
          <p:nvPr/>
        </p:nvSpPr>
        <p:spPr>
          <a:xfrm>
            <a:off x="8140836" y="229093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 name="Google Shape;291;p55"/>
          <p:cNvGrpSpPr/>
          <p:nvPr/>
        </p:nvGrpSpPr>
        <p:grpSpPr>
          <a:xfrm>
            <a:off x="-57150" y="539500"/>
            <a:ext cx="9258300" cy="4796125"/>
            <a:chOff x="-57150" y="539500"/>
            <a:chExt cx="9258300" cy="4796125"/>
          </a:xfrm>
        </p:grpSpPr>
        <p:cxnSp>
          <p:nvCxnSpPr>
            <p:cNvPr id="292" name="Google Shape;292;p55"/>
            <p:cNvCxnSpPr/>
            <p:nvPr/>
          </p:nvCxnSpPr>
          <p:spPr>
            <a:xfrm>
              <a:off x="8421625" y="544925"/>
              <a:ext cx="0" cy="4790700"/>
            </a:xfrm>
            <a:prstGeom prst="straightConnector1">
              <a:avLst/>
            </a:prstGeom>
            <a:noFill/>
            <a:ln cap="flat" cmpd="sng" w="9525">
              <a:solidFill>
                <a:schemeClr val="dk1"/>
              </a:solidFill>
              <a:prstDash val="solid"/>
              <a:round/>
              <a:headEnd len="sm" w="sm" type="none"/>
              <a:tailEnd len="sm" w="sm" type="none"/>
            </a:ln>
          </p:spPr>
        </p:cxnSp>
        <p:cxnSp>
          <p:nvCxnSpPr>
            <p:cNvPr id="293" name="Google Shape;293;p55"/>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94" name="Google Shape;294;p55"/>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5" name="Shape 295"/>
        <p:cNvGrpSpPr/>
        <p:nvPr/>
      </p:nvGrpSpPr>
      <p:grpSpPr>
        <a:xfrm>
          <a:off x="0" y="0"/>
          <a:ext cx="0" cy="0"/>
          <a:chOff x="0" y="0"/>
          <a:chExt cx="0" cy="0"/>
        </a:xfrm>
      </p:grpSpPr>
      <p:sp>
        <p:nvSpPr>
          <p:cNvPr id="296" name="Google Shape;296;p56"/>
          <p:cNvSpPr txBox="1"/>
          <p:nvPr>
            <p:ph type="title"/>
          </p:nvPr>
        </p:nvSpPr>
        <p:spPr>
          <a:xfrm>
            <a:off x="2211675" y="1465500"/>
            <a:ext cx="4720800" cy="97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97" name="Google Shape;297;p56"/>
          <p:cNvSpPr txBox="1"/>
          <p:nvPr>
            <p:ph idx="1" type="subTitle"/>
          </p:nvPr>
        </p:nvSpPr>
        <p:spPr>
          <a:xfrm>
            <a:off x="2211675" y="2442900"/>
            <a:ext cx="47208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98" name="Google Shape;298;p56"/>
          <p:cNvGrpSpPr/>
          <p:nvPr/>
        </p:nvGrpSpPr>
        <p:grpSpPr>
          <a:xfrm>
            <a:off x="-57150" y="537300"/>
            <a:ext cx="9258300" cy="4669575"/>
            <a:chOff x="-57150" y="537300"/>
            <a:chExt cx="9258300" cy="4669575"/>
          </a:xfrm>
        </p:grpSpPr>
        <p:cxnSp>
          <p:nvCxnSpPr>
            <p:cNvPr id="299" name="Google Shape;299;p56"/>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300" name="Google Shape;300;p56"/>
            <p:cNvCxnSpPr/>
            <p:nvPr/>
          </p:nvCxnSpPr>
          <p:spPr>
            <a:xfrm>
              <a:off x="722375" y="544275"/>
              <a:ext cx="0" cy="4662600"/>
            </a:xfrm>
            <a:prstGeom prst="straightConnector1">
              <a:avLst/>
            </a:prstGeom>
            <a:noFill/>
            <a:ln cap="flat" cmpd="sng" w="9525">
              <a:solidFill>
                <a:schemeClr val="dk1"/>
              </a:solidFill>
              <a:prstDash val="solid"/>
              <a:round/>
              <a:headEnd len="sm" w="sm" type="none"/>
              <a:tailEnd len="sm" w="sm" type="none"/>
            </a:ln>
          </p:spPr>
        </p:cxnSp>
        <p:cxnSp>
          <p:nvCxnSpPr>
            <p:cNvPr id="301" name="Google Shape;301;p56"/>
            <p:cNvCxnSpPr/>
            <p:nvPr/>
          </p:nvCxnSpPr>
          <p:spPr>
            <a:xfrm>
              <a:off x="8421625" y="537300"/>
              <a:ext cx="0" cy="4663500"/>
            </a:xfrm>
            <a:prstGeom prst="straightConnector1">
              <a:avLst/>
            </a:prstGeom>
            <a:noFill/>
            <a:ln cap="flat" cmpd="sng" w="9525">
              <a:solidFill>
                <a:schemeClr val="dk1"/>
              </a:solidFill>
              <a:prstDash val="solid"/>
              <a:round/>
              <a:headEnd len="sm" w="sm" type="none"/>
              <a:tailEnd len="sm" w="sm" type="none"/>
            </a:ln>
          </p:spPr>
        </p:cxnSp>
        <p:cxnSp>
          <p:nvCxnSpPr>
            <p:cNvPr id="302" name="Google Shape;302;p56"/>
            <p:cNvCxnSpPr/>
            <p:nvPr/>
          </p:nvCxnSpPr>
          <p:spPr>
            <a:xfrm>
              <a:off x="729191" y="4604000"/>
              <a:ext cx="7700100" cy="0"/>
            </a:xfrm>
            <a:prstGeom prst="straightConnector1">
              <a:avLst/>
            </a:prstGeom>
            <a:noFill/>
            <a:ln cap="flat" cmpd="sng" w="9525">
              <a:solidFill>
                <a:schemeClr val="dk1"/>
              </a:solidFill>
              <a:prstDash val="solid"/>
              <a:round/>
              <a:headEnd len="sm" w="sm" type="none"/>
              <a:tailEnd len="sm" w="sm" type="none"/>
            </a:ln>
          </p:spPr>
        </p:cxnSp>
      </p:grpSp>
      <p:sp>
        <p:nvSpPr>
          <p:cNvPr id="303" name="Google Shape;303;p56"/>
          <p:cNvSpPr/>
          <p:nvPr/>
        </p:nvSpPr>
        <p:spPr>
          <a:xfrm>
            <a:off x="7535270" y="477373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6"/>
          <p:cNvSpPr/>
          <p:nvPr/>
        </p:nvSpPr>
        <p:spPr>
          <a:xfrm>
            <a:off x="441586" y="285253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56"/>
          <p:cNvGrpSpPr/>
          <p:nvPr/>
        </p:nvGrpSpPr>
        <p:grpSpPr>
          <a:xfrm>
            <a:off x="6539377" y="57513"/>
            <a:ext cx="1441459" cy="315279"/>
            <a:chOff x="4290125" y="2631325"/>
            <a:chExt cx="500750" cy="109525"/>
          </a:xfrm>
        </p:grpSpPr>
        <p:sp>
          <p:nvSpPr>
            <p:cNvPr id="306" name="Google Shape;306;p56"/>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6"/>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6"/>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56"/>
          <p:cNvSpPr/>
          <p:nvPr/>
        </p:nvSpPr>
        <p:spPr>
          <a:xfrm>
            <a:off x="2350027" y="-123648"/>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0" name="Shape 31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1" name="Shape 31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2" name="Shape 312"/>
        <p:cNvGrpSpPr/>
        <p:nvPr/>
      </p:nvGrpSpPr>
      <p:grpSpPr>
        <a:xfrm>
          <a:off x="0" y="0"/>
          <a:ext cx="0" cy="0"/>
          <a:chOff x="0" y="0"/>
          <a:chExt cx="0" cy="0"/>
        </a:xfrm>
      </p:grpSpPr>
      <p:grpSp>
        <p:nvGrpSpPr>
          <p:cNvPr id="313" name="Google Shape;313;p59"/>
          <p:cNvGrpSpPr/>
          <p:nvPr/>
        </p:nvGrpSpPr>
        <p:grpSpPr>
          <a:xfrm>
            <a:off x="-57150" y="-19900"/>
            <a:ext cx="9258300" cy="5273900"/>
            <a:chOff x="-57150" y="-19900"/>
            <a:chExt cx="9258300" cy="5273900"/>
          </a:xfrm>
        </p:grpSpPr>
        <p:cxnSp>
          <p:nvCxnSpPr>
            <p:cNvPr id="314" name="Google Shape;314;p59"/>
            <p:cNvCxnSpPr/>
            <p:nvPr/>
          </p:nvCxnSpPr>
          <p:spPr>
            <a:xfrm>
              <a:off x="722375" y="-19900"/>
              <a:ext cx="0" cy="5240700"/>
            </a:xfrm>
            <a:prstGeom prst="straightConnector1">
              <a:avLst/>
            </a:prstGeom>
            <a:noFill/>
            <a:ln cap="flat" cmpd="sng" w="9525">
              <a:solidFill>
                <a:schemeClr val="dk1"/>
              </a:solidFill>
              <a:prstDash val="solid"/>
              <a:round/>
              <a:headEnd len="sm" w="sm" type="none"/>
              <a:tailEnd len="sm" w="sm" type="none"/>
            </a:ln>
          </p:spPr>
        </p:cxnSp>
        <p:cxnSp>
          <p:nvCxnSpPr>
            <p:cNvPr id="315" name="Google Shape;315;p59"/>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316" name="Google Shape;316;p59"/>
            <p:cNvCxnSpPr/>
            <p:nvPr/>
          </p:nvCxnSpPr>
          <p:spPr>
            <a:xfrm>
              <a:off x="8421625" y="539500"/>
              <a:ext cx="0" cy="4714500"/>
            </a:xfrm>
            <a:prstGeom prst="straightConnector1">
              <a:avLst/>
            </a:prstGeom>
            <a:noFill/>
            <a:ln cap="flat" cmpd="sng" w="9525">
              <a:solidFill>
                <a:schemeClr val="dk1"/>
              </a:solidFill>
              <a:prstDash val="solid"/>
              <a:round/>
              <a:headEnd len="sm" w="sm" type="none"/>
              <a:tailEnd len="sm" w="sm" type="none"/>
            </a:ln>
          </p:spPr>
        </p:cxnSp>
      </p:grpSp>
      <p:grpSp>
        <p:nvGrpSpPr>
          <p:cNvPr id="317" name="Google Shape;317;p59"/>
          <p:cNvGrpSpPr/>
          <p:nvPr/>
        </p:nvGrpSpPr>
        <p:grpSpPr>
          <a:xfrm rot="5400000">
            <a:off x="8568937" y="-84044"/>
            <a:ext cx="186223" cy="659096"/>
            <a:chOff x="4714575" y="2942350"/>
            <a:chExt cx="46450" cy="164400"/>
          </a:xfrm>
        </p:grpSpPr>
        <p:sp>
          <p:nvSpPr>
            <p:cNvPr id="318" name="Google Shape;318;p59"/>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9"/>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9"/>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9"/>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9"/>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9"/>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9"/>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9"/>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9"/>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9"/>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p59"/>
          <p:cNvSpPr/>
          <p:nvPr/>
        </p:nvSpPr>
        <p:spPr>
          <a:xfrm rot="10800000">
            <a:off x="8529502" y="311112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9"/>
          <p:cNvSpPr/>
          <p:nvPr/>
        </p:nvSpPr>
        <p:spPr>
          <a:xfrm>
            <a:off x="441586" y="208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9"/>
          <p:cNvSpPr/>
          <p:nvPr/>
        </p:nvSpPr>
        <p:spPr>
          <a:xfrm rot="10800000">
            <a:off x="2742669" y="43231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59"/>
          <p:cNvGrpSpPr/>
          <p:nvPr/>
        </p:nvGrpSpPr>
        <p:grpSpPr>
          <a:xfrm>
            <a:off x="1433902" y="87863"/>
            <a:ext cx="1441459" cy="315279"/>
            <a:chOff x="4290125" y="2631325"/>
            <a:chExt cx="500750" cy="109525"/>
          </a:xfrm>
        </p:grpSpPr>
        <p:sp>
          <p:nvSpPr>
            <p:cNvPr id="332" name="Google Shape;332;p59"/>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9"/>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9"/>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59"/>
          <p:cNvGrpSpPr/>
          <p:nvPr/>
        </p:nvGrpSpPr>
        <p:grpSpPr>
          <a:xfrm>
            <a:off x="6640724" y="4323202"/>
            <a:ext cx="2560434" cy="561594"/>
            <a:chOff x="2871050" y="2458250"/>
            <a:chExt cx="1107550" cy="242925"/>
          </a:xfrm>
        </p:grpSpPr>
        <p:sp>
          <p:nvSpPr>
            <p:cNvPr id="336" name="Google Shape;336;p59"/>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339" name="Shape 339"/>
        <p:cNvGrpSpPr/>
        <p:nvPr/>
      </p:nvGrpSpPr>
      <p:grpSpPr>
        <a:xfrm>
          <a:off x="0" y="0"/>
          <a:ext cx="0" cy="0"/>
          <a:chOff x="0" y="0"/>
          <a:chExt cx="0" cy="0"/>
        </a:xfrm>
      </p:grpSpPr>
      <p:sp>
        <p:nvSpPr>
          <p:cNvPr id="340" name="Google Shape;340;p60"/>
          <p:cNvSpPr/>
          <p:nvPr/>
        </p:nvSpPr>
        <p:spPr>
          <a:xfrm>
            <a:off x="90202" y="3035715"/>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0"/>
          <p:cNvSpPr/>
          <p:nvPr/>
        </p:nvSpPr>
        <p:spPr>
          <a:xfrm rot="10800000">
            <a:off x="8140820" y="74036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0"/>
          <p:cNvSpPr/>
          <p:nvPr/>
        </p:nvSpPr>
        <p:spPr>
          <a:xfrm>
            <a:off x="3329286" y="2285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60"/>
          <p:cNvGrpSpPr/>
          <p:nvPr/>
        </p:nvGrpSpPr>
        <p:grpSpPr>
          <a:xfrm>
            <a:off x="-408126" y="957364"/>
            <a:ext cx="2560434" cy="561594"/>
            <a:chOff x="2871050" y="2458250"/>
            <a:chExt cx="1107550" cy="242925"/>
          </a:xfrm>
        </p:grpSpPr>
        <p:sp>
          <p:nvSpPr>
            <p:cNvPr id="344" name="Google Shape;344;p60"/>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0"/>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0"/>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60"/>
          <p:cNvGrpSpPr/>
          <p:nvPr/>
        </p:nvGrpSpPr>
        <p:grpSpPr>
          <a:xfrm>
            <a:off x="6980177" y="4786638"/>
            <a:ext cx="1441459" cy="315279"/>
            <a:chOff x="4290125" y="2631325"/>
            <a:chExt cx="500750" cy="109525"/>
          </a:xfrm>
        </p:grpSpPr>
        <p:sp>
          <p:nvSpPr>
            <p:cNvPr id="348" name="Google Shape;348;p60"/>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0"/>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0"/>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60"/>
          <p:cNvGrpSpPr/>
          <p:nvPr/>
        </p:nvGrpSpPr>
        <p:grpSpPr>
          <a:xfrm rot="5400000">
            <a:off x="8568937" y="-84044"/>
            <a:ext cx="186223" cy="659096"/>
            <a:chOff x="4714575" y="2942350"/>
            <a:chExt cx="46450" cy="164400"/>
          </a:xfrm>
        </p:grpSpPr>
        <p:sp>
          <p:nvSpPr>
            <p:cNvPr id="352" name="Google Shape;352;p60"/>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0"/>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0"/>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0"/>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0"/>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0"/>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0"/>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0"/>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0"/>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0"/>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60"/>
          <p:cNvGrpSpPr/>
          <p:nvPr/>
        </p:nvGrpSpPr>
        <p:grpSpPr>
          <a:xfrm>
            <a:off x="-57150" y="539500"/>
            <a:ext cx="9258300" cy="4671343"/>
            <a:chOff x="-57150" y="539500"/>
            <a:chExt cx="9258300" cy="4671343"/>
          </a:xfrm>
        </p:grpSpPr>
        <p:cxnSp>
          <p:nvCxnSpPr>
            <p:cNvPr id="363" name="Google Shape;363;p60"/>
            <p:cNvCxnSpPr/>
            <p:nvPr/>
          </p:nvCxnSpPr>
          <p:spPr>
            <a:xfrm>
              <a:off x="722375" y="542543"/>
              <a:ext cx="0" cy="4668300"/>
            </a:xfrm>
            <a:prstGeom prst="straightConnector1">
              <a:avLst/>
            </a:prstGeom>
            <a:noFill/>
            <a:ln cap="flat" cmpd="sng" w="9525">
              <a:solidFill>
                <a:schemeClr val="dk1"/>
              </a:solidFill>
              <a:prstDash val="solid"/>
              <a:round/>
              <a:headEnd len="sm" w="sm" type="none"/>
              <a:tailEnd len="sm" w="sm" type="none"/>
            </a:ln>
          </p:spPr>
        </p:cxnSp>
        <p:cxnSp>
          <p:nvCxnSpPr>
            <p:cNvPr id="364" name="Google Shape;364;p60"/>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365" name="Google Shape;365;p60"/>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 name="Shape 30"/>
        <p:cNvGrpSpPr/>
        <p:nvPr/>
      </p:nvGrpSpPr>
      <p:grpSpPr>
        <a:xfrm>
          <a:off x="0" y="0"/>
          <a:ext cx="0" cy="0"/>
          <a:chOff x="0" y="0"/>
          <a:chExt cx="0" cy="0"/>
        </a:xfrm>
      </p:grpSpPr>
      <p:sp>
        <p:nvSpPr>
          <p:cNvPr id="31" name="Google Shape;31;p44"/>
          <p:cNvSpPr txBox="1"/>
          <p:nvPr>
            <p:ph type="title"/>
          </p:nvPr>
        </p:nvSpPr>
        <p:spPr>
          <a:xfrm>
            <a:off x="722375" y="539500"/>
            <a:ext cx="571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sz="2800">
                <a:latin typeface="Playfair Display ExtraBold"/>
                <a:ea typeface="Playfair Display ExtraBold"/>
                <a:cs typeface="Playfair Display ExtraBold"/>
                <a:sym typeface="Playfair Display ExtraBold"/>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32" name="Google Shape;32;p44"/>
          <p:cNvSpPr txBox="1"/>
          <p:nvPr>
            <p:ph idx="1" type="subTitle"/>
          </p:nvPr>
        </p:nvSpPr>
        <p:spPr>
          <a:xfrm>
            <a:off x="722363" y="2071381"/>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44"/>
          <p:cNvSpPr txBox="1"/>
          <p:nvPr>
            <p:ph idx="2" type="title"/>
          </p:nvPr>
        </p:nvSpPr>
        <p:spPr>
          <a:xfrm>
            <a:off x="722393" y="1330788"/>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4" name="Google Shape;34;p44"/>
          <p:cNvSpPr txBox="1"/>
          <p:nvPr>
            <p:ph idx="3" type="subTitle"/>
          </p:nvPr>
        </p:nvSpPr>
        <p:spPr>
          <a:xfrm>
            <a:off x="3488738" y="2071381"/>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44"/>
          <p:cNvSpPr txBox="1"/>
          <p:nvPr>
            <p:ph idx="4" type="title"/>
          </p:nvPr>
        </p:nvSpPr>
        <p:spPr>
          <a:xfrm>
            <a:off x="3488799" y="1330788"/>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6" name="Google Shape;36;p44"/>
          <p:cNvSpPr txBox="1"/>
          <p:nvPr>
            <p:ph idx="5" type="subTitle"/>
          </p:nvPr>
        </p:nvSpPr>
        <p:spPr>
          <a:xfrm>
            <a:off x="722389" y="3688594"/>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44"/>
          <p:cNvSpPr txBox="1"/>
          <p:nvPr>
            <p:ph idx="6" type="title"/>
          </p:nvPr>
        </p:nvSpPr>
        <p:spPr>
          <a:xfrm>
            <a:off x="722403" y="2948000"/>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8" name="Google Shape;38;p44"/>
          <p:cNvSpPr txBox="1"/>
          <p:nvPr>
            <p:ph idx="7" type="subTitle"/>
          </p:nvPr>
        </p:nvSpPr>
        <p:spPr>
          <a:xfrm>
            <a:off x="3488764" y="3688594"/>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44"/>
          <p:cNvSpPr txBox="1"/>
          <p:nvPr>
            <p:ph idx="8" type="title"/>
          </p:nvPr>
        </p:nvSpPr>
        <p:spPr>
          <a:xfrm>
            <a:off x="3488808" y="2948000"/>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 name="Google Shape;40;p44"/>
          <p:cNvSpPr txBox="1"/>
          <p:nvPr>
            <p:ph idx="9" type="subTitle"/>
          </p:nvPr>
        </p:nvSpPr>
        <p:spPr>
          <a:xfrm>
            <a:off x="722363" y="1734652"/>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1" name="Google Shape;41;p44"/>
          <p:cNvSpPr txBox="1"/>
          <p:nvPr>
            <p:ph idx="13" type="subTitle"/>
          </p:nvPr>
        </p:nvSpPr>
        <p:spPr>
          <a:xfrm>
            <a:off x="3488738" y="1734652"/>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2" name="Google Shape;42;p44"/>
          <p:cNvSpPr txBox="1"/>
          <p:nvPr>
            <p:ph idx="14" type="subTitle"/>
          </p:nvPr>
        </p:nvSpPr>
        <p:spPr>
          <a:xfrm>
            <a:off x="722386" y="3351815"/>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3" name="Google Shape;43;p44"/>
          <p:cNvSpPr txBox="1"/>
          <p:nvPr>
            <p:ph idx="15" type="subTitle"/>
          </p:nvPr>
        </p:nvSpPr>
        <p:spPr>
          <a:xfrm>
            <a:off x="3488762" y="3351815"/>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grpSp>
        <p:nvGrpSpPr>
          <p:cNvPr id="44" name="Google Shape;44;p44"/>
          <p:cNvGrpSpPr/>
          <p:nvPr/>
        </p:nvGrpSpPr>
        <p:grpSpPr>
          <a:xfrm>
            <a:off x="-57150" y="539500"/>
            <a:ext cx="9258300" cy="4064500"/>
            <a:chOff x="-57150" y="539500"/>
            <a:chExt cx="9258300" cy="4064500"/>
          </a:xfrm>
        </p:grpSpPr>
        <p:cxnSp>
          <p:nvCxnSpPr>
            <p:cNvPr id="45" name="Google Shape;45;p44"/>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46" name="Google Shape;46;p44"/>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grpSp>
        <p:nvGrpSpPr>
          <p:cNvPr id="47" name="Google Shape;47;p44"/>
          <p:cNvGrpSpPr/>
          <p:nvPr/>
        </p:nvGrpSpPr>
        <p:grpSpPr>
          <a:xfrm rot="5400000">
            <a:off x="8568937" y="-84044"/>
            <a:ext cx="186223" cy="659096"/>
            <a:chOff x="4714575" y="2942350"/>
            <a:chExt cx="46450" cy="164400"/>
          </a:xfrm>
        </p:grpSpPr>
        <p:sp>
          <p:nvSpPr>
            <p:cNvPr id="48" name="Google Shape;48;p44"/>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4"/>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4"/>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4"/>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4"/>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4"/>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4"/>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4"/>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4"/>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4"/>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44"/>
          <p:cNvGrpSpPr/>
          <p:nvPr/>
        </p:nvGrpSpPr>
        <p:grpSpPr>
          <a:xfrm>
            <a:off x="4461827" y="87863"/>
            <a:ext cx="1441459" cy="315279"/>
            <a:chOff x="4290125" y="2631325"/>
            <a:chExt cx="500750" cy="109525"/>
          </a:xfrm>
        </p:grpSpPr>
        <p:sp>
          <p:nvSpPr>
            <p:cNvPr id="59" name="Google Shape;59;p44"/>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4"/>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4"/>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44"/>
          <p:cNvSpPr/>
          <p:nvPr/>
        </p:nvSpPr>
        <p:spPr>
          <a:xfrm>
            <a:off x="101136" y="43231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45"/>
          <p:cNvSpPr txBox="1"/>
          <p:nvPr>
            <p:ph type="title"/>
          </p:nvPr>
        </p:nvSpPr>
        <p:spPr>
          <a:xfrm>
            <a:off x="955925" y="1894938"/>
            <a:ext cx="3343500" cy="15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45"/>
          <p:cNvSpPr txBox="1"/>
          <p:nvPr>
            <p:ph idx="1" type="subTitle"/>
          </p:nvPr>
        </p:nvSpPr>
        <p:spPr>
          <a:xfrm>
            <a:off x="1280525" y="3339936"/>
            <a:ext cx="3018900" cy="646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 name="Google Shape;66;p45"/>
          <p:cNvSpPr txBox="1"/>
          <p:nvPr>
            <p:ph idx="2" type="title"/>
          </p:nvPr>
        </p:nvSpPr>
        <p:spPr>
          <a:xfrm>
            <a:off x="3155225" y="1232963"/>
            <a:ext cx="1144200" cy="81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6000">
                <a:solidFill>
                  <a:schemeClr val="accent1"/>
                </a:solidFill>
                <a:latin typeface="Montserrat"/>
                <a:ea typeface="Montserrat"/>
                <a:cs typeface="Montserrat"/>
                <a:sym typeface="Montserrat"/>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cxnSp>
        <p:nvCxnSpPr>
          <p:cNvPr id="67" name="Google Shape;67;p45"/>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sp>
        <p:nvSpPr>
          <p:cNvPr id="68" name="Google Shape;68;p45"/>
          <p:cNvSpPr/>
          <p:nvPr/>
        </p:nvSpPr>
        <p:spPr>
          <a:xfrm>
            <a:off x="44158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45"/>
          <p:cNvGrpSpPr/>
          <p:nvPr/>
        </p:nvGrpSpPr>
        <p:grpSpPr>
          <a:xfrm rot="5400000">
            <a:off x="8568937" y="-84044"/>
            <a:ext cx="186223" cy="659096"/>
            <a:chOff x="4714575" y="2942350"/>
            <a:chExt cx="46450" cy="164400"/>
          </a:xfrm>
        </p:grpSpPr>
        <p:sp>
          <p:nvSpPr>
            <p:cNvPr id="70" name="Google Shape;70;p45"/>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5"/>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5"/>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5"/>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5"/>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5"/>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5"/>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5"/>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5"/>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5"/>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46"/>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46"/>
          <p:cNvSpPr txBox="1"/>
          <p:nvPr>
            <p:ph idx="1" type="subTitle"/>
          </p:nvPr>
        </p:nvSpPr>
        <p:spPr>
          <a:xfrm>
            <a:off x="3409700" y="1187225"/>
            <a:ext cx="5012100" cy="163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6"/>
          <p:cNvSpPr txBox="1"/>
          <p:nvPr>
            <p:ph idx="2" type="subTitle"/>
          </p:nvPr>
        </p:nvSpPr>
        <p:spPr>
          <a:xfrm>
            <a:off x="3409700" y="2894900"/>
            <a:ext cx="5012100" cy="163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4" name="Google Shape;84;p46"/>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85" name="Google Shape;85;p46"/>
          <p:cNvGrpSpPr/>
          <p:nvPr/>
        </p:nvGrpSpPr>
        <p:grpSpPr>
          <a:xfrm>
            <a:off x="6721027" y="4754963"/>
            <a:ext cx="1441459" cy="315279"/>
            <a:chOff x="4290125" y="2631325"/>
            <a:chExt cx="500750" cy="109525"/>
          </a:xfrm>
        </p:grpSpPr>
        <p:sp>
          <p:nvSpPr>
            <p:cNvPr id="86" name="Google Shape;86;p46"/>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6"/>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6"/>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46"/>
          <p:cNvSpPr/>
          <p:nvPr/>
        </p:nvSpPr>
        <p:spPr>
          <a:xfrm rot="10800000">
            <a:off x="2984745" y="44454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47"/>
          <p:cNvSpPr txBox="1"/>
          <p:nvPr>
            <p:ph type="title"/>
          </p:nvPr>
        </p:nvSpPr>
        <p:spPr>
          <a:xfrm>
            <a:off x="3678011" y="539500"/>
            <a:ext cx="4743900" cy="57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92" name="Google Shape;92;p47"/>
          <p:cNvSpPr txBox="1"/>
          <p:nvPr>
            <p:ph idx="1" type="body"/>
          </p:nvPr>
        </p:nvSpPr>
        <p:spPr>
          <a:xfrm>
            <a:off x="3805225" y="1727450"/>
            <a:ext cx="4610100" cy="2427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 name="Google Shape;93;p47"/>
          <p:cNvSpPr/>
          <p:nvPr>
            <p:ph idx="2" type="pic"/>
          </p:nvPr>
        </p:nvSpPr>
        <p:spPr>
          <a:xfrm>
            <a:off x="724325" y="539500"/>
            <a:ext cx="2706600" cy="4063500"/>
          </a:xfrm>
          <a:prstGeom prst="rect">
            <a:avLst/>
          </a:prstGeom>
          <a:noFill/>
          <a:ln cap="flat" cmpd="sng" w="9525">
            <a:solidFill>
              <a:schemeClr val="dk1"/>
            </a:solidFill>
            <a:prstDash val="solid"/>
            <a:round/>
            <a:headEnd len="sm" w="sm" type="none"/>
            <a:tailEnd len="sm" w="sm" type="none"/>
          </a:ln>
        </p:spPr>
      </p:sp>
      <p:grpSp>
        <p:nvGrpSpPr>
          <p:cNvPr id="94" name="Google Shape;94;p47"/>
          <p:cNvGrpSpPr/>
          <p:nvPr/>
        </p:nvGrpSpPr>
        <p:grpSpPr>
          <a:xfrm>
            <a:off x="-57150" y="534975"/>
            <a:ext cx="9258300" cy="4825200"/>
            <a:chOff x="-57150" y="534975"/>
            <a:chExt cx="9258300" cy="4825200"/>
          </a:xfrm>
        </p:grpSpPr>
        <p:cxnSp>
          <p:nvCxnSpPr>
            <p:cNvPr id="95" name="Google Shape;95;p47"/>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96" name="Google Shape;96;p47"/>
            <p:cNvCxnSpPr/>
            <p:nvPr/>
          </p:nvCxnSpPr>
          <p:spPr>
            <a:xfrm>
              <a:off x="3438113" y="534975"/>
              <a:ext cx="0" cy="4825200"/>
            </a:xfrm>
            <a:prstGeom prst="straightConnector1">
              <a:avLst/>
            </a:prstGeom>
            <a:noFill/>
            <a:ln cap="flat" cmpd="sng" w="9525">
              <a:solidFill>
                <a:schemeClr val="dk1"/>
              </a:solidFill>
              <a:prstDash val="solid"/>
              <a:round/>
              <a:headEnd len="sm" w="sm" type="none"/>
              <a:tailEnd len="sm" w="sm" type="none"/>
            </a:ln>
          </p:spPr>
        </p:cxnSp>
      </p:grpSp>
      <p:sp>
        <p:nvSpPr>
          <p:cNvPr id="97" name="Google Shape;97;p47"/>
          <p:cNvSpPr/>
          <p:nvPr/>
        </p:nvSpPr>
        <p:spPr>
          <a:xfrm rot="10800000">
            <a:off x="8512970" y="10082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p47"/>
          <p:cNvGrpSpPr/>
          <p:nvPr/>
        </p:nvGrpSpPr>
        <p:grpSpPr>
          <a:xfrm>
            <a:off x="6803902" y="4683588"/>
            <a:ext cx="1441459" cy="315279"/>
            <a:chOff x="4290125" y="2631325"/>
            <a:chExt cx="500750" cy="109525"/>
          </a:xfrm>
        </p:grpSpPr>
        <p:sp>
          <p:nvSpPr>
            <p:cNvPr id="99" name="Google Shape;99;p47"/>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7"/>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7"/>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47"/>
          <p:cNvSpPr/>
          <p:nvPr/>
        </p:nvSpPr>
        <p:spPr>
          <a:xfrm>
            <a:off x="3736927" y="44372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03" name="Shape 103"/>
        <p:cNvGrpSpPr/>
        <p:nvPr/>
      </p:nvGrpSpPr>
      <p:grpSpPr>
        <a:xfrm>
          <a:off x="0" y="0"/>
          <a:ext cx="0" cy="0"/>
          <a:chOff x="0" y="0"/>
          <a:chExt cx="0" cy="0"/>
        </a:xfrm>
      </p:grpSpPr>
      <p:sp>
        <p:nvSpPr>
          <p:cNvPr id="104" name="Google Shape;104;p48"/>
          <p:cNvSpPr txBox="1"/>
          <p:nvPr>
            <p:ph idx="1" type="subTitle"/>
          </p:nvPr>
        </p:nvSpPr>
        <p:spPr>
          <a:xfrm>
            <a:off x="1265332" y="2832662"/>
            <a:ext cx="2802900" cy="12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48"/>
          <p:cNvSpPr txBox="1"/>
          <p:nvPr>
            <p:ph idx="2" type="subTitle"/>
          </p:nvPr>
        </p:nvSpPr>
        <p:spPr>
          <a:xfrm>
            <a:off x="1265332" y="2495950"/>
            <a:ext cx="2802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06" name="Google Shape;106;p48"/>
          <p:cNvSpPr txBox="1"/>
          <p:nvPr>
            <p:ph idx="3" type="subTitle"/>
          </p:nvPr>
        </p:nvSpPr>
        <p:spPr>
          <a:xfrm>
            <a:off x="5075762" y="2832662"/>
            <a:ext cx="2802900" cy="12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7" name="Google Shape;107;p48"/>
          <p:cNvSpPr txBox="1"/>
          <p:nvPr>
            <p:ph idx="4" type="subTitle"/>
          </p:nvPr>
        </p:nvSpPr>
        <p:spPr>
          <a:xfrm>
            <a:off x="5075768" y="2495950"/>
            <a:ext cx="2802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08" name="Google Shape;108;p48"/>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28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cxnSp>
        <p:nvCxnSpPr>
          <p:cNvPr id="109" name="Google Shape;109;p48"/>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110" name="Google Shape;110;p48"/>
          <p:cNvGrpSpPr/>
          <p:nvPr/>
        </p:nvGrpSpPr>
        <p:grpSpPr>
          <a:xfrm rot="5400000">
            <a:off x="8568937" y="-84044"/>
            <a:ext cx="186223" cy="659096"/>
            <a:chOff x="4714575" y="2942350"/>
            <a:chExt cx="46450" cy="164400"/>
          </a:xfrm>
        </p:grpSpPr>
        <p:sp>
          <p:nvSpPr>
            <p:cNvPr id="111" name="Google Shape;111;p48"/>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8"/>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8"/>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8"/>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8"/>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8"/>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8"/>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48"/>
          <p:cNvSpPr/>
          <p:nvPr/>
        </p:nvSpPr>
        <p:spPr>
          <a:xfrm>
            <a:off x="8421627" y="25480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8"/>
          <p:cNvSpPr/>
          <p:nvPr/>
        </p:nvSpPr>
        <p:spPr>
          <a:xfrm>
            <a:off x="7773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 name="Google Shape;123;p48"/>
          <p:cNvGrpSpPr/>
          <p:nvPr/>
        </p:nvGrpSpPr>
        <p:grpSpPr>
          <a:xfrm>
            <a:off x="4291202" y="118113"/>
            <a:ext cx="1441459" cy="315279"/>
            <a:chOff x="4290125" y="2631325"/>
            <a:chExt cx="500750" cy="109525"/>
          </a:xfrm>
        </p:grpSpPr>
        <p:sp>
          <p:nvSpPr>
            <p:cNvPr id="124" name="Google Shape;124;p48"/>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8"/>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8"/>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4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49"/>
          <p:cNvSpPr txBox="1"/>
          <p:nvPr>
            <p:ph idx="1" type="body"/>
          </p:nvPr>
        </p:nvSpPr>
        <p:spPr>
          <a:xfrm>
            <a:off x="722375" y="1187600"/>
            <a:ext cx="7699200" cy="1319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130" name="Google Shape;130;p49"/>
          <p:cNvGrpSpPr/>
          <p:nvPr/>
        </p:nvGrpSpPr>
        <p:grpSpPr>
          <a:xfrm rot="5400000">
            <a:off x="8568937" y="-84044"/>
            <a:ext cx="186223" cy="659096"/>
            <a:chOff x="4714575" y="2942350"/>
            <a:chExt cx="46450" cy="164400"/>
          </a:xfrm>
        </p:grpSpPr>
        <p:sp>
          <p:nvSpPr>
            <p:cNvPr id="131" name="Google Shape;131;p49"/>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9"/>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9"/>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9"/>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9"/>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9"/>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9"/>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9"/>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9"/>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9"/>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49"/>
          <p:cNvSpPr/>
          <p:nvPr/>
        </p:nvSpPr>
        <p:spPr>
          <a:xfrm rot="10800000">
            <a:off x="7004845" y="-16464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49"/>
          <p:cNvGrpSpPr/>
          <p:nvPr/>
        </p:nvGrpSpPr>
        <p:grpSpPr>
          <a:xfrm>
            <a:off x="-719073" y="148813"/>
            <a:ext cx="1441459" cy="315279"/>
            <a:chOff x="4290125" y="2631325"/>
            <a:chExt cx="500750" cy="109525"/>
          </a:xfrm>
        </p:grpSpPr>
        <p:sp>
          <p:nvSpPr>
            <p:cNvPr id="143" name="Google Shape;143;p49"/>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9"/>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9"/>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49"/>
          <p:cNvSpPr/>
          <p:nvPr/>
        </p:nvSpPr>
        <p:spPr>
          <a:xfrm>
            <a:off x="160777" y="40424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49"/>
          <p:cNvGrpSpPr/>
          <p:nvPr/>
        </p:nvGrpSpPr>
        <p:grpSpPr>
          <a:xfrm>
            <a:off x="-57150" y="539500"/>
            <a:ext cx="9258300" cy="4796125"/>
            <a:chOff x="-57150" y="539500"/>
            <a:chExt cx="9258300" cy="4796125"/>
          </a:xfrm>
        </p:grpSpPr>
        <p:cxnSp>
          <p:nvCxnSpPr>
            <p:cNvPr id="148" name="Google Shape;148;p49"/>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149" name="Google Shape;149;p49"/>
            <p:cNvCxnSpPr/>
            <p:nvPr/>
          </p:nvCxnSpPr>
          <p:spPr>
            <a:xfrm>
              <a:off x="8421625" y="544925"/>
              <a:ext cx="0" cy="4790700"/>
            </a:xfrm>
            <a:prstGeom prst="straightConnector1">
              <a:avLst/>
            </a:prstGeom>
            <a:noFill/>
            <a:ln cap="flat" cmpd="sng" w="9525">
              <a:solidFill>
                <a:schemeClr val="dk1"/>
              </a:solidFill>
              <a:prstDash val="solid"/>
              <a:round/>
              <a:headEnd len="sm" w="sm" type="none"/>
              <a:tailEnd len="sm" w="sm" type="none"/>
            </a:ln>
          </p:spPr>
        </p:cxnSp>
      </p:grpSp>
      <p:sp>
        <p:nvSpPr>
          <p:cNvPr id="150" name="Google Shape;150;p49"/>
          <p:cNvSpPr/>
          <p:nvPr/>
        </p:nvSpPr>
        <p:spPr>
          <a:xfrm>
            <a:off x="8140836" y="4511964"/>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1" name="Shape 151"/>
        <p:cNvGrpSpPr/>
        <p:nvPr/>
      </p:nvGrpSpPr>
      <p:grpSpPr>
        <a:xfrm>
          <a:off x="0" y="0"/>
          <a:ext cx="0" cy="0"/>
          <a:chOff x="0" y="0"/>
          <a:chExt cx="0" cy="0"/>
        </a:xfrm>
      </p:grpSpPr>
      <p:sp>
        <p:nvSpPr>
          <p:cNvPr id="152" name="Google Shape;152;p50"/>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53" name="Google Shape;153;p50"/>
          <p:cNvSpPr txBox="1"/>
          <p:nvPr>
            <p:ph idx="1" type="subTitle"/>
          </p:nvPr>
        </p:nvSpPr>
        <p:spPr>
          <a:xfrm>
            <a:off x="722375" y="2985051"/>
            <a:ext cx="2226900" cy="104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 name="Google Shape;154;p50"/>
          <p:cNvSpPr txBox="1"/>
          <p:nvPr>
            <p:ph idx="2" type="subTitle"/>
          </p:nvPr>
        </p:nvSpPr>
        <p:spPr>
          <a:xfrm>
            <a:off x="722375" y="2648350"/>
            <a:ext cx="2226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55" name="Google Shape;155;p50"/>
          <p:cNvSpPr txBox="1"/>
          <p:nvPr>
            <p:ph idx="3" type="subTitle"/>
          </p:nvPr>
        </p:nvSpPr>
        <p:spPr>
          <a:xfrm>
            <a:off x="3458523" y="2985051"/>
            <a:ext cx="2226900" cy="104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 name="Google Shape;156;p50"/>
          <p:cNvSpPr txBox="1"/>
          <p:nvPr>
            <p:ph idx="4" type="subTitle"/>
          </p:nvPr>
        </p:nvSpPr>
        <p:spPr>
          <a:xfrm>
            <a:off x="3458519" y="2648350"/>
            <a:ext cx="2226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57" name="Google Shape;157;p50"/>
          <p:cNvSpPr txBox="1"/>
          <p:nvPr>
            <p:ph idx="5" type="subTitle"/>
          </p:nvPr>
        </p:nvSpPr>
        <p:spPr>
          <a:xfrm>
            <a:off x="6194672" y="2985051"/>
            <a:ext cx="2226900" cy="104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50"/>
          <p:cNvSpPr txBox="1"/>
          <p:nvPr>
            <p:ph idx="6" type="subTitle"/>
          </p:nvPr>
        </p:nvSpPr>
        <p:spPr>
          <a:xfrm>
            <a:off x="6194664" y="2648350"/>
            <a:ext cx="2226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cxnSp>
        <p:nvCxnSpPr>
          <p:cNvPr id="159" name="Google Shape;159;p50"/>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160" name="Google Shape;160;p50"/>
          <p:cNvGrpSpPr/>
          <p:nvPr/>
        </p:nvGrpSpPr>
        <p:grpSpPr>
          <a:xfrm rot="5400000">
            <a:off x="8568937" y="-84044"/>
            <a:ext cx="186223" cy="659096"/>
            <a:chOff x="4714575" y="2942350"/>
            <a:chExt cx="46450" cy="164400"/>
          </a:xfrm>
        </p:grpSpPr>
        <p:sp>
          <p:nvSpPr>
            <p:cNvPr id="161" name="Google Shape;161;p50"/>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0"/>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0"/>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0"/>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0"/>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0"/>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0"/>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0"/>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0"/>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0"/>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50"/>
          <p:cNvSpPr/>
          <p:nvPr/>
        </p:nvSpPr>
        <p:spPr>
          <a:xfrm>
            <a:off x="282577" y="43232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0"/>
          <p:cNvSpPr/>
          <p:nvPr/>
        </p:nvSpPr>
        <p:spPr>
          <a:xfrm rot="10800000">
            <a:off x="8140820" y="1212676"/>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p50"/>
          <p:cNvGrpSpPr/>
          <p:nvPr/>
        </p:nvGrpSpPr>
        <p:grpSpPr>
          <a:xfrm>
            <a:off x="6082202" y="118113"/>
            <a:ext cx="1441459" cy="315279"/>
            <a:chOff x="4290125" y="2631325"/>
            <a:chExt cx="500750" cy="109525"/>
          </a:xfrm>
        </p:grpSpPr>
        <p:sp>
          <p:nvSpPr>
            <p:cNvPr id="174" name="Google Shape;174;p50"/>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0"/>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0"/>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77" name="Shape 177"/>
        <p:cNvGrpSpPr/>
        <p:nvPr/>
      </p:nvGrpSpPr>
      <p:grpSpPr>
        <a:xfrm>
          <a:off x="0" y="0"/>
          <a:ext cx="0" cy="0"/>
          <a:chOff x="0" y="0"/>
          <a:chExt cx="0" cy="0"/>
        </a:xfrm>
      </p:grpSpPr>
      <p:sp>
        <p:nvSpPr>
          <p:cNvPr id="178" name="Google Shape;178;p5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79" name="Google Shape;179;p51"/>
          <p:cNvSpPr txBox="1"/>
          <p:nvPr>
            <p:ph idx="1" type="subTitle"/>
          </p:nvPr>
        </p:nvSpPr>
        <p:spPr>
          <a:xfrm>
            <a:off x="722375" y="1897012"/>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0" name="Google Shape;180;p51"/>
          <p:cNvSpPr txBox="1"/>
          <p:nvPr>
            <p:ph idx="2" type="subTitle"/>
          </p:nvPr>
        </p:nvSpPr>
        <p:spPr>
          <a:xfrm>
            <a:off x="722375" y="1560313"/>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81" name="Google Shape;181;p51"/>
          <p:cNvSpPr txBox="1"/>
          <p:nvPr>
            <p:ph idx="3" type="subTitle"/>
          </p:nvPr>
        </p:nvSpPr>
        <p:spPr>
          <a:xfrm>
            <a:off x="3316362" y="1897012"/>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51"/>
          <p:cNvSpPr txBox="1"/>
          <p:nvPr>
            <p:ph idx="4" type="subTitle"/>
          </p:nvPr>
        </p:nvSpPr>
        <p:spPr>
          <a:xfrm>
            <a:off x="3316351" y="1560313"/>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83" name="Google Shape;183;p51"/>
          <p:cNvSpPr txBox="1"/>
          <p:nvPr>
            <p:ph idx="5" type="subTitle"/>
          </p:nvPr>
        </p:nvSpPr>
        <p:spPr>
          <a:xfrm>
            <a:off x="5910324" y="1897012"/>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51"/>
          <p:cNvSpPr txBox="1"/>
          <p:nvPr>
            <p:ph idx="6" type="subTitle"/>
          </p:nvPr>
        </p:nvSpPr>
        <p:spPr>
          <a:xfrm>
            <a:off x="5910303" y="1560313"/>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85" name="Google Shape;185;p51"/>
          <p:cNvSpPr txBox="1"/>
          <p:nvPr>
            <p:ph idx="7" type="subTitle"/>
          </p:nvPr>
        </p:nvSpPr>
        <p:spPr>
          <a:xfrm>
            <a:off x="722375" y="3616150"/>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51"/>
          <p:cNvSpPr txBox="1"/>
          <p:nvPr>
            <p:ph idx="8" type="subTitle"/>
          </p:nvPr>
        </p:nvSpPr>
        <p:spPr>
          <a:xfrm>
            <a:off x="722375" y="3279450"/>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87" name="Google Shape;187;p51"/>
          <p:cNvSpPr txBox="1"/>
          <p:nvPr>
            <p:ph idx="9" type="subTitle"/>
          </p:nvPr>
        </p:nvSpPr>
        <p:spPr>
          <a:xfrm>
            <a:off x="3316362" y="3616150"/>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51"/>
          <p:cNvSpPr txBox="1"/>
          <p:nvPr>
            <p:ph idx="13" type="subTitle"/>
          </p:nvPr>
        </p:nvSpPr>
        <p:spPr>
          <a:xfrm>
            <a:off x="3316351" y="3279450"/>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89" name="Google Shape;189;p51"/>
          <p:cNvSpPr txBox="1"/>
          <p:nvPr>
            <p:ph idx="14" type="subTitle"/>
          </p:nvPr>
        </p:nvSpPr>
        <p:spPr>
          <a:xfrm>
            <a:off x="5910324" y="3616150"/>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51"/>
          <p:cNvSpPr txBox="1"/>
          <p:nvPr>
            <p:ph idx="15" type="subTitle"/>
          </p:nvPr>
        </p:nvSpPr>
        <p:spPr>
          <a:xfrm>
            <a:off x="5910303" y="3279450"/>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91" name="Google Shape;191;p51"/>
          <p:cNvSpPr/>
          <p:nvPr/>
        </p:nvSpPr>
        <p:spPr>
          <a:xfrm>
            <a:off x="78102" y="144235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51"/>
          <p:cNvGrpSpPr/>
          <p:nvPr/>
        </p:nvGrpSpPr>
        <p:grpSpPr>
          <a:xfrm>
            <a:off x="5241902" y="118113"/>
            <a:ext cx="1441459" cy="315279"/>
            <a:chOff x="4290125" y="2631325"/>
            <a:chExt cx="500750" cy="109525"/>
          </a:xfrm>
        </p:grpSpPr>
        <p:sp>
          <p:nvSpPr>
            <p:cNvPr id="193" name="Google Shape;193;p51"/>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1"/>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1"/>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51"/>
          <p:cNvGrpSpPr/>
          <p:nvPr/>
        </p:nvGrpSpPr>
        <p:grpSpPr>
          <a:xfrm rot="5400000">
            <a:off x="8568937" y="-84044"/>
            <a:ext cx="186223" cy="659096"/>
            <a:chOff x="4714575" y="2942350"/>
            <a:chExt cx="46450" cy="164400"/>
          </a:xfrm>
        </p:grpSpPr>
        <p:sp>
          <p:nvSpPr>
            <p:cNvPr id="197" name="Google Shape;197;p51"/>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1"/>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1"/>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1"/>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1"/>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1"/>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1"/>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1"/>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1"/>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1"/>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51"/>
          <p:cNvGrpSpPr/>
          <p:nvPr/>
        </p:nvGrpSpPr>
        <p:grpSpPr>
          <a:xfrm>
            <a:off x="-57150" y="539500"/>
            <a:ext cx="9258300" cy="4064500"/>
            <a:chOff x="-57150" y="539500"/>
            <a:chExt cx="9258300" cy="4064500"/>
          </a:xfrm>
        </p:grpSpPr>
        <p:cxnSp>
          <p:nvCxnSpPr>
            <p:cNvPr id="208" name="Google Shape;208;p51"/>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09" name="Google Shape;209;p51"/>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1pPr>
            <a:lvl2pPr lvl="1"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2pPr>
            <a:lvl3pPr lvl="2"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3pPr>
            <a:lvl4pPr lvl="3"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4pPr>
            <a:lvl5pPr lvl="4"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5pPr>
            <a:lvl6pPr lvl="5"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6pPr>
            <a:lvl7pPr lvl="6"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7pPr>
            <a:lvl8pPr lvl="7"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8pPr>
            <a:lvl9pPr lvl="8"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9pPr>
          </a:lstStyle>
          <a:p/>
        </p:txBody>
      </p:sp>
      <p:sp>
        <p:nvSpPr>
          <p:cNvPr id="7" name="Google Shape;7;p42"/>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
          <p:cNvSpPr/>
          <p:nvPr/>
        </p:nvSpPr>
        <p:spPr>
          <a:xfrm>
            <a:off x="724363" y="539501"/>
            <a:ext cx="2880705" cy="404625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txBox="1"/>
          <p:nvPr>
            <p:ph type="ctrTitle"/>
          </p:nvPr>
        </p:nvSpPr>
        <p:spPr>
          <a:xfrm>
            <a:off x="3795179" y="1206159"/>
            <a:ext cx="5094600" cy="1126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lang="en-US" sz="3400"/>
              <a:t>Personalized Recommendation System </a:t>
            </a:r>
            <a:endParaRPr sz="3400">
              <a:solidFill>
                <a:schemeClr val="accent1"/>
              </a:solidFill>
              <a:latin typeface="Montserrat Medium"/>
              <a:ea typeface="Montserrat Medium"/>
              <a:cs typeface="Montserrat Medium"/>
              <a:sym typeface="Montserrat Medium"/>
            </a:endParaRPr>
          </a:p>
        </p:txBody>
      </p:sp>
      <p:sp>
        <p:nvSpPr>
          <p:cNvPr id="372" name="Google Shape;372;p1"/>
          <p:cNvSpPr txBox="1"/>
          <p:nvPr>
            <p:ph idx="1" type="subTitle"/>
          </p:nvPr>
        </p:nvSpPr>
        <p:spPr>
          <a:xfrm>
            <a:off x="3740941" y="2660905"/>
            <a:ext cx="2970600" cy="68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1400"/>
              <a:t>        </a:t>
            </a:r>
            <a:r>
              <a:rPr lang="en-US" sz="1500"/>
              <a:t>Team Members:</a:t>
            </a:r>
            <a:endParaRPr sz="1500"/>
          </a:p>
          <a:p>
            <a:pPr indent="0" lvl="0" marL="0" rtl="0" algn="ctr">
              <a:lnSpc>
                <a:spcPct val="100000"/>
              </a:lnSpc>
              <a:spcBef>
                <a:spcPts val="0"/>
              </a:spcBef>
              <a:spcAft>
                <a:spcPts val="0"/>
              </a:spcAft>
              <a:buSzPts val="1800"/>
              <a:buNone/>
            </a:pPr>
            <a:r>
              <a:t/>
            </a:r>
            <a:endParaRPr sz="1000"/>
          </a:p>
          <a:p>
            <a:pPr indent="-285750" lvl="0" marL="285750" rtl="0" algn="l">
              <a:lnSpc>
                <a:spcPct val="100000"/>
              </a:lnSpc>
              <a:spcBef>
                <a:spcPts val="0"/>
              </a:spcBef>
              <a:spcAft>
                <a:spcPts val="0"/>
              </a:spcAft>
              <a:buSzPts val="1800"/>
              <a:buFont typeface="Noto Sans Symbols"/>
              <a:buChar char="▪"/>
            </a:pPr>
            <a:r>
              <a:rPr lang="en-US" sz="1300"/>
              <a:t>Ahmed Salah Emam</a:t>
            </a:r>
            <a:endParaRPr sz="1300"/>
          </a:p>
          <a:p>
            <a:pPr indent="-285750" lvl="0" marL="285750" rtl="0" algn="l">
              <a:lnSpc>
                <a:spcPct val="100000"/>
              </a:lnSpc>
              <a:spcBef>
                <a:spcPts val="0"/>
              </a:spcBef>
              <a:spcAft>
                <a:spcPts val="0"/>
              </a:spcAft>
              <a:buSzPts val="1800"/>
              <a:buFont typeface="Noto Sans Symbols"/>
              <a:buChar char="▪"/>
            </a:pPr>
            <a:r>
              <a:rPr lang="en-US" sz="1300"/>
              <a:t>Amir Tarek Ali</a:t>
            </a:r>
            <a:endParaRPr sz="1300"/>
          </a:p>
          <a:p>
            <a:pPr indent="-285750" lvl="0" marL="285750" rtl="0" algn="l">
              <a:lnSpc>
                <a:spcPct val="100000"/>
              </a:lnSpc>
              <a:spcBef>
                <a:spcPts val="0"/>
              </a:spcBef>
              <a:spcAft>
                <a:spcPts val="0"/>
              </a:spcAft>
              <a:buSzPts val="1800"/>
              <a:buFont typeface="Noto Sans Symbols"/>
              <a:buChar char="▪"/>
            </a:pPr>
            <a:r>
              <a:rPr lang="en-US" sz="1300"/>
              <a:t>Aya AbdElnaser Muhammed</a:t>
            </a:r>
            <a:endParaRPr sz="1300"/>
          </a:p>
          <a:p>
            <a:pPr indent="-285750" lvl="0" marL="285750" rtl="0" algn="l">
              <a:lnSpc>
                <a:spcPct val="100000"/>
              </a:lnSpc>
              <a:spcBef>
                <a:spcPts val="0"/>
              </a:spcBef>
              <a:spcAft>
                <a:spcPts val="0"/>
              </a:spcAft>
              <a:buSzPts val="1800"/>
              <a:buFont typeface="Noto Sans Symbols"/>
              <a:buChar char="▪"/>
            </a:pPr>
            <a:r>
              <a:rPr lang="en-US" sz="1300"/>
              <a:t>Dina Saed Farag</a:t>
            </a:r>
            <a:endParaRPr sz="1300"/>
          </a:p>
          <a:p>
            <a:pPr indent="-285750" lvl="0" marL="285750" rtl="0" algn="l">
              <a:lnSpc>
                <a:spcPct val="100000"/>
              </a:lnSpc>
              <a:spcBef>
                <a:spcPts val="0"/>
              </a:spcBef>
              <a:spcAft>
                <a:spcPts val="0"/>
              </a:spcAft>
              <a:buSzPts val="1800"/>
              <a:buFont typeface="Noto Sans Symbols"/>
              <a:buChar char="▪"/>
            </a:pPr>
            <a:r>
              <a:rPr lang="en-US" sz="1300"/>
              <a:t>Shaden Mohamed Aref</a:t>
            </a:r>
            <a:endParaRPr sz="1300"/>
          </a:p>
          <a:p>
            <a:pPr indent="-285750" lvl="0" marL="285750" rtl="0" algn="l">
              <a:lnSpc>
                <a:spcPct val="100000"/>
              </a:lnSpc>
              <a:spcBef>
                <a:spcPts val="0"/>
              </a:spcBef>
              <a:spcAft>
                <a:spcPts val="0"/>
              </a:spcAft>
              <a:buSzPts val="1800"/>
              <a:buFont typeface="Noto Sans Symbols"/>
              <a:buChar char="▪"/>
            </a:pPr>
            <a:r>
              <a:rPr lang="en-US" sz="1300"/>
              <a:t>Youssef Ezzeldin Mahmoud</a:t>
            </a:r>
            <a:endParaRPr sz="1300"/>
          </a:p>
          <a:p>
            <a:pPr indent="-171450" lvl="0" marL="285750" rtl="0" algn="l">
              <a:lnSpc>
                <a:spcPct val="100000"/>
              </a:lnSpc>
              <a:spcBef>
                <a:spcPts val="0"/>
              </a:spcBef>
              <a:spcAft>
                <a:spcPts val="0"/>
              </a:spcAft>
              <a:buSzPts val="1800"/>
              <a:buFont typeface="Noto Sans Symbols"/>
              <a:buNone/>
            </a:pPr>
            <a:r>
              <a:t/>
            </a:r>
            <a:endParaRPr sz="1200"/>
          </a:p>
        </p:txBody>
      </p:sp>
      <p:cxnSp>
        <p:nvCxnSpPr>
          <p:cNvPr id="373" name="Google Shape;373;p1"/>
          <p:cNvCxnSpPr/>
          <p:nvPr/>
        </p:nvCxnSpPr>
        <p:spPr>
          <a:xfrm>
            <a:off x="3605068" y="-109800"/>
            <a:ext cx="0" cy="5358600"/>
          </a:xfrm>
          <a:prstGeom prst="straightConnector1">
            <a:avLst/>
          </a:prstGeom>
          <a:noFill/>
          <a:ln cap="flat" cmpd="sng" w="9525">
            <a:solidFill>
              <a:schemeClr val="dk1"/>
            </a:solidFill>
            <a:prstDash val="solid"/>
            <a:round/>
            <a:headEnd len="sm" w="sm" type="none"/>
            <a:tailEnd len="sm" w="sm" type="none"/>
          </a:ln>
        </p:spPr>
      </p:cxnSp>
      <p:sp>
        <p:nvSpPr>
          <p:cNvPr id="374" name="Google Shape;374;p1"/>
          <p:cNvSpPr/>
          <p:nvPr/>
        </p:nvSpPr>
        <p:spPr>
          <a:xfrm>
            <a:off x="997777" y="386485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rot="10800000">
            <a:off x="3324269" y="405743"/>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1"/>
          <p:cNvPicPr preferRelativeResize="0"/>
          <p:nvPr/>
        </p:nvPicPr>
        <p:blipFill rotWithShape="1">
          <a:blip r:embed="rId3">
            <a:alphaModFix/>
          </a:blip>
          <a:srcRect b="0" l="0" r="0" t="0"/>
          <a:stretch/>
        </p:blipFill>
        <p:spPr>
          <a:xfrm>
            <a:off x="374491" y="1291993"/>
            <a:ext cx="3598424" cy="2398949"/>
          </a:xfrm>
          <a:prstGeom prst="rect">
            <a:avLst/>
          </a:prstGeom>
          <a:noFill/>
          <a:ln>
            <a:noFill/>
          </a:ln>
        </p:spPr>
      </p:pic>
      <p:grpSp>
        <p:nvGrpSpPr>
          <p:cNvPr id="377" name="Google Shape;377;p1"/>
          <p:cNvGrpSpPr/>
          <p:nvPr/>
        </p:nvGrpSpPr>
        <p:grpSpPr>
          <a:xfrm>
            <a:off x="3861143" y="2670705"/>
            <a:ext cx="359416" cy="358315"/>
            <a:chOff x="3531183" y="2438618"/>
            <a:chExt cx="359416" cy="358315"/>
          </a:xfrm>
        </p:grpSpPr>
        <p:sp>
          <p:nvSpPr>
            <p:cNvPr id="378" name="Google Shape;378;p1"/>
            <p:cNvSpPr/>
            <p:nvPr/>
          </p:nvSpPr>
          <p:spPr>
            <a:xfrm>
              <a:off x="3653671" y="2571672"/>
              <a:ext cx="216032" cy="204890"/>
            </a:xfrm>
            <a:custGeom>
              <a:rect b="b" l="l" r="r" t="t"/>
              <a:pathLst>
                <a:path extrusionOk="0" h="7815" w="8240">
                  <a:moveTo>
                    <a:pt x="2793" y="1"/>
                  </a:moveTo>
                  <a:cubicBezTo>
                    <a:pt x="2693" y="1"/>
                    <a:pt x="2593" y="39"/>
                    <a:pt x="2517" y="115"/>
                  </a:cubicBezTo>
                  <a:lnTo>
                    <a:pt x="2438" y="195"/>
                  </a:lnTo>
                  <a:cubicBezTo>
                    <a:pt x="2285" y="347"/>
                    <a:pt x="2285" y="593"/>
                    <a:pt x="2438" y="749"/>
                  </a:cubicBezTo>
                  <a:lnTo>
                    <a:pt x="2264" y="571"/>
                  </a:lnTo>
                  <a:cubicBezTo>
                    <a:pt x="2184" y="492"/>
                    <a:pt x="2079" y="452"/>
                    <a:pt x="1974" y="452"/>
                  </a:cubicBezTo>
                  <a:cubicBezTo>
                    <a:pt x="1869" y="452"/>
                    <a:pt x="1764" y="492"/>
                    <a:pt x="1684" y="571"/>
                  </a:cubicBezTo>
                  <a:lnTo>
                    <a:pt x="1630" y="629"/>
                  </a:lnTo>
                  <a:cubicBezTo>
                    <a:pt x="1471" y="789"/>
                    <a:pt x="1471" y="1046"/>
                    <a:pt x="1630" y="1205"/>
                  </a:cubicBezTo>
                  <a:lnTo>
                    <a:pt x="1543" y="1122"/>
                  </a:lnTo>
                  <a:cubicBezTo>
                    <a:pt x="1462" y="1040"/>
                    <a:pt x="1355" y="999"/>
                    <a:pt x="1248" y="999"/>
                  </a:cubicBezTo>
                  <a:cubicBezTo>
                    <a:pt x="1142" y="999"/>
                    <a:pt x="1036" y="1040"/>
                    <a:pt x="956" y="1122"/>
                  </a:cubicBezTo>
                  <a:lnTo>
                    <a:pt x="909" y="1165"/>
                  </a:lnTo>
                  <a:cubicBezTo>
                    <a:pt x="746" y="1328"/>
                    <a:pt x="746" y="1593"/>
                    <a:pt x="909" y="1756"/>
                  </a:cubicBezTo>
                  <a:lnTo>
                    <a:pt x="801" y="1647"/>
                  </a:lnTo>
                  <a:cubicBezTo>
                    <a:pt x="717" y="1564"/>
                    <a:pt x="609" y="1522"/>
                    <a:pt x="500" y="1522"/>
                  </a:cubicBezTo>
                  <a:cubicBezTo>
                    <a:pt x="391" y="1522"/>
                    <a:pt x="283" y="1564"/>
                    <a:pt x="199" y="1647"/>
                  </a:cubicBezTo>
                  <a:lnTo>
                    <a:pt x="167" y="1676"/>
                  </a:lnTo>
                  <a:cubicBezTo>
                    <a:pt x="0" y="1842"/>
                    <a:pt x="0" y="2114"/>
                    <a:pt x="167" y="2281"/>
                  </a:cubicBezTo>
                  <a:lnTo>
                    <a:pt x="3358" y="5468"/>
                  </a:lnTo>
                  <a:lnTo>
                    <a:pt x="2199" y="5939"/>
                  </a:lnTo>
                  <a:cubicBezTo>
                    <a:pt x="1949" y="6080"/>
                    <a:pt x="1826" y="6377"/>
                    <a:pt x="1905" y="6656"/>
                  </a:cubicBezTo>
                  <a:cubicBezTo>
                    <a:pt x="1905" y="6656"/>
                    <a:pt x="2057" y="6897"/>
                    <a:pt x="2159" y="6897"/>
                  </a:cubicBezTo>
                  <a:cubicBezTo>
                    <a:pt x="2165" y="6897"/>
                    <a:pt x="2171" y="6897"/>
                    <a:pt x="2177" y="6895"/>
                  </a:cubicBezTo>
                  <a:cubicBezTo>
                    <a:pt x="2640" y="6746"/>
                    <a:pt x="3760" y="6667"/>
                    <a:pt x="4430" y="6630"/>
                  </a:cubicBezTo>
                  <a:cubicBezTo>
                    <a:pt x="4451" y="6629"/>
                    <a:pt x="4472" y="6629"/>
                    <a:pt x="4492" y="6629"/>
                  </a:cubicBezTo>
                  <a:cubicBezTo>
                    <a:pt x="4743" y="6629"/>
                    <a:pt x="4990" y="6708"/>
                    <a:pt x="5194" y="6859"/>
                  </a:cubicBezTo>
                  <a:cubicBezTo>
                    <a:pt x="5241" y="6891"/>
                    <a:pt x="5288" y="6931"/>
                    <a:pt x="5328" y="6974"/>
                  </a:cubicBezTo>
                  <a:lnTo>
                    <a:pt x="6172" y="7815"/>
                  </a:lnTo>
                  <a:lnTo>
                    <a:pt x="8240" y="5747"/>
                  </a:lnTo>
                  <a:lnTo>
                    <a:pt x="7200" y="4707"/>
                  </a:lnTo>
                  <a:cubicBezTo>
                    <a:pt x="7124" y="4635"/>
                    <a:pt x="7081" y="4537"/>
                    <a:pt x="7073" y="4432"/>
                  </a:cubicBezTo>
                  <a:cubicBezTo>
                    <a:pt x="7059" y="4215"/>
                    <a:pt x="6965" y="4008"/>
                    <a:pt x="6813" y="3856"/>
                  </a:cubicBezTo>
                  <a:lnTo>
                    <a:pt x="3071" y="115"/>
                  </a:lnTo>
                  <a:cubicBezTo>
                    <a:pt x="2994" y="39"/>
                    <a:pt x="2893" y="1"/>
                    <a:pt x="2793" y="1"/>
                  </a:cubicBezTo>
                  <a:close/>
                </a:path>
              </a:pathLst>
            </a:custGeom>
            <a:solidFill>
              <a:srgbClr val="E0E6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3714810" y="2571672"/>
              <a:ext cx="154788" cy="160556"/>
            </a:xfrm>
            <a:custGeom>
              <a:rect b="b" l="l" r="r" t="t"/>
              <a:pathLst>
                <a:path extrusionOk="0" h="6124" w="5904">
                  <a:moveTo>
                    <a:pt x="462" y="1"/>
                  </a:moveTo>
                  <a:cubicBezTo>
                    <a:pt x="362" y="1"/>
                    <a:pt x="261" y="39"/>
                    <a:pt x="185" y="115"/>
                  </a:cubicBezTo>
                  <a:lnTo>
                    <a:pt x="106" y="195"/>
                  </a:lnTo>
                  <a:cubicBezTo>
                    <a:pt x="55" y="245"/>
                    <a:pt x="15" y="310"/>
                    <a:pt x="1" y="387"/>
                  </a:cubicBezTo>
                  <a:cubicBezTo>
                    <a:pt x="29" y="380"/>
                    <a:pt x="57" y="377"/>
                    <a:pt x="85" y="377"/>
                  </a:cubicBezTo>
                  <a:cubicBezTo>
                    <a:pt x="188" y="377"/>
                    <a:pt x="289" y="418"/>
                    <a:pt x="363" y="492"/>
                  </a:cubicBezTo>
                  <a:lnTo>
                    <a:pt x="4104" y="4233"/>
                  </a:lnTo>
                  <a:cubicBezTo>
                    <a:pt x="4256" y="4385"/>
                    <a:pt x="4350" y="4588"/>
                    <a:pt x="4365" y="4805"/>
                  </a:cubicBezTo>
                  <a:cubicBezTo>
                    <a:pt x="4372" y="4910"/>
                    <a:pt x="4415" y="5011"/>
                    <a:pt x="4491" y="5084"/>
                  </a:cubicBezTo>
                  <a:lnTo>
                    <a:pt x="5531" y="6123"/>
                  </a:lnTo>
                  <a:lnTo>
                    <a:pt x="5904" y="5747"/>
                  </a:lnTo>
                  <a:lnTo>
                    <a:pt x="4868" y="4707"/>
                  </a:lnTo>
                  <a:cubicBezTo>
                    <a:pt x="4792" y="4635"/>
                    <a:pt x="4749" y="4537"/>
                    <a:pt x="4741" y="4432"/>
                  </a:cubicBezTo>
                  <a:cubicBezTo>
                    <a:pt x="4727" y="4215"/>
                    <a:pt x="4633" y="4008"/>
                    <a:pt x="4481" y="3856"/>
                  </a:cubicBezTo>
                  <a:lnTo>
                    <a:pt x="739" y="115"/>
                  </a:lnTo>
                  <a:cubicBezTo>
                    <a:pt x="663" y="39"/>
                    <a:pt x="563" y="1"/>
                    <a:pt x="462" y="1"/>
                  </a:cubicBezTo>
                  <a:close/>
                </a:path>
              </a:pathLst>
            </a:custGeom>
            <a:solidFill>
              <a:srgbClr val="D5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3789740" y="2696965"/>
              <a:ext cx="79859" cy="79596"/>
            </a:xfrm>
            <a:custGeom>
              <a:rect b="b" l="l" r="r" t="t"/>
              <a:pathLst>
                <a:path extrusionOk="0" h="3036" w="3046">
                  <a:moveTo>
                    <a:pt x="2079" y="1"/>
                  </a:moveTo>
                  <a:lnTo>
                    <a:pt x="0" y="2080"/>
                  </a:lnTo>
                  <a:cubicBezTo>
                    <a:pt x="51" y="2112"/>
                    <a:pt x="94" y="2152"/>
                    <a:pt x="138" y="2195"/>
                  </a:cubicBezTo>
                  <a:lnTo>
                    <a:pt x="978" y="3036"/>
                  </a:lnTo>
                  <a:lnTo>
                    <a:pt x="3046" y="968"/>
                  </a:lnTo>
                  <a:lnTo>
                    <a:pt x="2079" y="1"/>
                  </a:lnTo>
                  <a:close/>
                </a:path>
              </a:pathLst>
            </a:custGeom>
            <a:solidFill>
              <a:srgbClr val="D5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3798182" y="2705145"/>
              <a:ext cx="86623" cy="86518"/>
            </a:xfrm>
            <a:custGeom>
              <a:rect b="b" l="l" r="r" t="t"/>
              <a:pathLst>
                <a:path extrusionOk="0" h="3300" w="3304">
                  <a:moveTo>
                    <a:pt x="2384" y="0"/>
                  </a:moveTo>
                  <a:lnTo>
                    <a:pt x="0" y="2383"/>
                  </a:lnTo>
                  <a:lnTo>
                    <a:pt x="920" y="3299"/>
                  </a:lnTo>
                  <a:lnTo>
                    <a:pt x="3303" y="920"/>
                  </a:lnTo>
                  <a:lnTo>
                    <a:pt x="2384" y="0"/>
                  </a:lnTo>
                  <a:close/>
                </a:path>
              </a:pathLst>
            </a:custGeom>
            <a:solidFill>
              <a:srgbClr val="768C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3847549" y="2705145"/>
              <a:ext cx="37255" cy="37150"/>
            </a:xfrm>
            <a:custGeom>
              <a:rect b="b" l="l" r="r" t="t"/>
              <a:pathLst>
                <a:path extrusionOk="0" h="1417" w="1421">
                  <a:moveTo>
                    <a:pt x="501" y="0"/>
                  </a:moveTo>
                  <a:lnTo>
                    <a:pt x="1" y="496"/>
                  </a:lnTo>
                  <a:lnTo>
                    <a:pt x="921" y="1416"/>
                  </a:lnTo>
                  <a:lnTo>
                    <a:pt x="1420" y="920"/>
                  </a:lnTo>
                  <a:lnTo>
                    <a:pt x="501" y="0"/>
                  </a:lnTo>
                  <a:close/>
                </a:path>
              </a:pathLst>
            </a:custGeom>
            <a:solidFill>
              <a:srgbClr val="4E67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3551973" y="2458937"/>
              <a:ext cx="215954" cy="204968"/>
            </a:xfrm>
            <a:custGeom>
              <a:rect b="b" l="l" r="r" t="t"/>
              <a:pathLst>
                <a:path extrusionOk="0" h="7818" w="8237">
                  <a:moveTo>
                    <a:pt x="2072" y="0"/>
                  </a:moveTo>
                  <a:lnTo>
                    <a:pt x="0" y="2068"/>
                  </a:lnTo>
                  <a:lnTo>
                    <a:pt x="1040" y="3107"/>
                  </a:lnTo>
                  <a:cubicBezTo>
                    <a:pt x="1112" y="3183"/>
                    <a:pt x="1159" y="3281"/>
                    <a:pt x="1167" y="3386"/>
                  </a:cubicBezTo>
                  <a:cubicBezTo>
                    <a:pt x="1181" y="3604"/>
                    <a:pt x="1275" y="3806"/>
                    <a:pt x="1427" y="3962"/>
                  </a:cubicBezTo>
                  <a:lnTo>
                    <a:pt x="5169" y="7703"/>
                  </a:lnTo>
                  <a:cubicBezTo>
                    <a:pt x="5245" y="7779"/>
                    <a:pt x="5345" y="7817"/>
                    <a:pt x="5446" y="7817"/>
                  </a:cubicBezTo>
                  <a:cubicBezTo>
                    <a:pt x="5546" y="7817"/>
                    <a:pt x="5647" y="7779"/>
                    <a:pt x="5723" y="7703"/>
                  </a:cubicBezTo>
                  <a:lnTo>
                    <a:pt x="5802" y="7624"/>
                  </a:lnTo>
                  <a:cubicBezTo>
                    <a:pt x="5954" y="7472"/>
                    <a:pt x="5954" y="7222"/>
                    <a:pt x="5802" y="7070"/>
                  </a:cubicBezTo>
                  <a:lnTo>
                    <a:pt x="5802" y="7070"/>
                  </a:lnTo>
                  <a:lnTo>
                    <a:pt x="5976" y="7243"/>
                  </a:lnTo>
                  <a:cubicBezTo>
                    <a:pt x="6056" y="7323"/>
                    <a:pt x="6160" y="7363"/>
                    <a:pt x="6264" y="7363"/>
                  </a:cubicBezTo>
                  <a:cubicBezTo>
                    <a:pt x="6368" y="7363"/>
                    <a:pt x="6472" y="7323"/>
                    <a:pt x="6552" y="7243"/>
                  </a:cubicBezTo>
                  <a:lnTo>
                    <a:pt x="6610" y="7189"/>
                  </a:lnTo>
                  <a:cubicBezTo>
                    <a:pt x="6769" y="7030"/>
                    <a:pt x="6769" y="6769"/>
                    <a:pt x="6610" y="6610"/>
                  </a:cubicBezTo>
                  <a:lnTo>
                    <a:pt x="6610" y="6610"/>
                  </a:lnTo>
                  <a:lnTo>
                    <a:pt x="6697" y="6697"/>
                  </a:lnTo>
                  <a:cubicBezTo>
                    <a:pt x="6777" y="6778"/>
                    <a:pt x="6882" y="6819"/>
                    <a:pt x="6989" y="6819"/>
                  </a:cubicBezTo>
                  <a:cubicBezTo>
                    <a:pt x="7095" y="6819"/>
                    <a:pt x="7202" y="6778"/>
                    <a:pt x="7284" y="6697"/>
                  </a:cubicBezTo>
                  <a:lnTo>
                    <a:pt x="7331" y="6649"/>
                  </a:lnTo>
                  <a:cubicBezTo>
                    <a:pt x="7494" y="6490"/>
                    <a:pt x="7494" y="6226"/>
                    <a:pt x="7331" y="6063"/>
                  </a:cubicBezTo>
                  <a:lnTo>
                    <a:pt x="7331" y="6063"/>
                  </a:lnTo>
                  <a:lnTo>
                    <a:pt x="7439" y="6171"/>
                  </a:lnTo>
                  <a:cubicBezTo>
                    <a:pt x="7521" y="6255"/>
                    <a:pt x="7629" y="6296"/>
                    <a:pt x="7739" y="6296"/>
                  </a:cubicBezTo>
                  <a:cubicBezTo>
                    <a:pt x="7848" y="6296"/>
                    <a:pt x="7957" y="6255"/>
                    <a:pt x="8041" y="6171"/>
                  </a:cubicBezTo>
                  <a:lnTo>
                    <a:pt x="8070" y="6139"/>
                  </a:lnTo>
                  <a:cubicBezTo>
                    <a:pt x="8236" y="5972"/>
                    <a:pt x="8236" y="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63" y="924"/>
                  </a:cubicBezTo>
                  <a:cubicBezTo>
                    <a:pt x="5599" y="1068"/>
                    <a:pt x="4480" y="1152"/>
                    <a:pt x="3814" y="1188"/>
                  </a:cubicBezTo>
                  <a:cubicBezTo>
                    <a:pt x="3793" y="1189"/>
                    <a:pt x="3771" y="1190"/>
                    <a:pt x="3750" y="1190"/>
                  </a:cubicBezTo>
                  <a:cubicBezTo>
                    <a:pt x="3497" y="1190"/>
                    <a:pt x="3250" y="1110"/>
                    <a:pt x="3046" y="960"/>
                  </a:cubicBezTo>
                  <a:cubicBezTo>
                    <a:pt x="2999" y="924"/>
                    <a:pt x="2952" y="884"/>
                    <a:pt x="2912" y="844"/>
                  </a:cubicBezTo>
                  <a:lnTo>
                    <a:pt x="2072" y="0"/>
                  </a:lnTo>
                  <a:close/>
                </a:path>
              </a:pathLst>
            </a:custGeom>
            <a:solidFill>
              <a:srgbClr val="D2DB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3551973" y="2503349"/>
              <a:ext cx="154893" cy="160530"/>
            </a:xfrm>
            <a:custGeom>
              <a:rect b="b" l="l" r="r" t="t"/>
              <a:pathLst>
                <a:path extrusionOk="0" h="6123" w="5908">
                  <a:moveTo>
                    <a:pt x="377" y="1"/>
                  </a:moveTo>
                  <a:lnTo>
                    <a:pt x="0" y="374"/>
                  </a:lnTo>
                  <a:lnTo>
                    <a:pt x="1040" y="1413"/>
                  </a:lnTo>
                  <a:cubicBezTo>
                    <a:pt x="1116" y="1489"/>
                    <a:pt x="1159" y="1587"/>
                    <a:pt x="1167" y="1692"/>
                  </a:cubicBezTo>
                  <a:cubicBezTo>
                    <a:pt x="1181" y="1910"/>
                    <a:pt x="1275" y="2112"/>
                    <a:pt x="1431" y="2268"/>
                  </a:cubicBezTo>
                  <a:lnTo>
                    <a:pt x="5169" y="6006"/>
                  </a:lnTo>
                  <a:cubicBezTo>
                    <a:pt x="5246" y="6084"/>
                    <a:pt x="5347" y="6123"/>
                    <a:pt x="5447" y="6123"/>
                  </a:cubicBezTo>
                  <a:cubicBezTo>
                    <a:pt x="5548" y="6123"/>
                    <a:pt x="5648" y="6084"/>
                    <a:pt x="5726" y="6006"/>
                  </a:cubicBezTo>
                  <a:lnTo>
                    <a:pt x="5802" y="5930"/>
                  </a:lnTo>
                  <a:cubicBezTo>
                    <a:pt x="5857" y="5875"/>
                    <a:pt x="5893" y="5810"/>
                    <a:pt x="5907" y="5738"/>
                  </a:cubicBezTo>
                  <a:lnTo>
                    <a:pt x="5907" y="5738"/>
                  </a:lnTo>
                  <a:cubicBezTo>
                    <a:pt x="5879" y="5744"/>
                    <a:pt x="5851" y="5747"/>
                    <a:pt x="5823" y="5747"/>
                  </a:cubicBezTo>
                  <a:cubicBezTo>
                    <a:pt x="5720" y="5747"/>
                    <a:pt x="5619" y="5707"/>
                    <a:pt x="5545" y="5633"/>
                  </a:cubicBezTo>
                  <a:lnTo>
                    <a:pt x="1804" y="1892"/>
                  </a:lnTo>
                  <a:cubicBezTo>
                    <a:pt x="1652" y="1736"/>
                    <a:pt x="1558" y="1533"/>
                    <a:pt x="1543" y="1316"/>
                  </a:cubicBezTo>
                  <a:cubicBezTo>
                    <a:pt x="1536" y="1211"/>
                    <a:pt x="1489" y="1113"/>
                    <a:pt x="1416" y="1037"/>
                  </a:cubicBezTo>
                  <a:lnTo>
                    <a:pt x="377" y="1"/>
                  </a:lnTo>
                  <a:close/>
                </a:path>
              </a:pathLst>
            </a:custGeom>
            <a:solidFill>
              <a:srgbClr val="9EB2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3551973" y="2458937"/>
              <a:ext cx="79963" cy="79675"/>
            </a:xfrm>
            <a:custGeom>
              <a:rect b="b" l="l" r="r" t="t"/>
              <a:pathLst>
                <a:path extrusionOk="0" h="3039" w="3050">
                  <a:moveTo>
                    <a:pt x="2072" y="0"/>
                  </a:moveTo>
                  <a:lnTo>
                    <a:pt x="0" y="2068"/>
                  </a:lnTo>
                  <a:lnTo>
                    <a:pt x="971" y="3039"/>
                  </a:lnTo>
                  <a:lnTo>
                    <a:pt x="3050" y="960"/>
                  </a:lnTo>
                  <a:cubicBezTo>
                    <a:pt x="2999" y="924"/>
                    <a:pt x="2952" y="884"/>
                    <a:pt x="2912" y="844"/>
                  </a:cubicBezTo>
                  <a:lnTo>
                    <a:pt x="2072" y="0"/>
                  </a:lnTo>
                  <a:close/>
                </a:path>
              </a:pathLst>
            </a:custGeom>
            <a:solidFill>
              <a:srgbClr val="9EB2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3536872" y="2443835"/>
              <a:ext cx="86623" cy="86623"/>
            </a:xfrm>
            <a:custGeom>
              <a:rect b="b" l="l" r="r" t="t"/>
              <a:pathLst>
                <a:path extrusionOk="0" h="3304" w="3304">
                  <a:moveTo>
                    <a:pt x="2384" y="0"/>
                  </a:moveTo>
                  <a:lnTo>
                    <a:pt x="0" y="2383"/>
                  </a:lnTo>
                  <a:lnTo>
                    <a:pt x="920" y="3303"/>
                  </a:lnTo>
                  <a:lnTo>
                    <a:pt x="3303" y="920"/>
                  </a:lnTo>
                  <a:lnTo>
                    <a:pt x="2384" y="0"/>
                  </a:lnTo>
                  <a:close/>
                </a:path>
              </a:pathLst>
            </a:custGeom>
            <a:solidFill>
              <a:srgbClr val="D3DC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3536872" y="2493203"/>
              <a:ext cx="37150" cy="37255"/>
            </a:xfrm>
            <a:custGeom>
              <a:rect b="b" l="l" r="r" t="t"/>
              <a:pathLst>
                <a:path extrusionOk="0" h="1421" w="1417">
                  <a:moveTo>
                    <a:pt x="500" y="0"/>
                  </a:moveTo>
                  <a:lnTo>
                    <a:pt x="0" y="500"/>
                  </a:lnTo>
                  <a:lnTo>
                    <a:pt x="920" y="1420"/>
                  </a:lnTo>
                  <a:lnTo>
                    <a:pt x="1417" y="920"/>
                  </a:lnTo>
                  <a:lnTo>
                    <a:pt x="500" y="0"/>
                  </a:lnTo>
                  <a:close/>
                </a:path>
              </a:pathLst>
            </a:custGeom>
            <a:solidFill>
              <a:srgbClr val="798F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3663739" y="2458937"/>
              <a:ext cx="205860" cy="214852"/>
            </a:xfrm>
            <a:custGeom>
              <a:rect b="b" l="l" r="r" t="t"/>
              <a:pathLst>
                <a:path extrusionOk="0" h="8195" w="7852">
                  <a:moveTo>
                    <a:pt x="5784" y="0"/>
                  </a:moveTo>
                  <a:lnTo>
                    <a:pt x="4748" y="1039"/>
                  </a:lnTo>
                  <a:cubicBezTo>
                    <a:pt x="4672" y="1112"/>
                    <a:pt x="4574" y="1159"/>
                    <a:pt x="4469" y="1166"/>
                  </a:cubicBezTo>
                  <a:cubicBezTo>
                    <a:pt x="4252" y="1181"/>
                    <a:pt x="4046" y="1275"/>
                    <a:pt x="3893" y="1427"/>
                  </a:cubicBezTo>
                  <a:lnTo>
                    <a:pt x="152" y="5168"/>
                  </a:lnTo>
                  <a:cubicBezTo>
                    <a:pt x="0" y="5320"/>
                    <a:pt x="0" y="5570"/>
                    <a:pt x="152" y="5722"/>
                  </a:cubicBezTo>
                  <a:lnTo>
                    <a:pt x="232" y="5802"/>
                  </a:lnTo>
                  <a:cubicBezTo>
                    <a:pt x="308" y="5878"/>
                    <a:pt x="408" y="5916"/>
                    <a:pt x="509" y="5916"/>
                  </a:cubicBezTo>
                  <a:cubicBezTo>
                    <a:pt x="609" y="5916"/>
                    <a:pt x="710" y="5878"/>
                    <a:pt x="786" y="5802"/>
                  </a:cubicBezTo>
                  <a:lnTo>
                    <a:pt x="786" y="5802"/>
                  </a:lnTo>
                  <a:lnTo>
                    <a:pt x="612" y="5976"/>
                  </a:lnTo>
                  <a:cubicBezTo>
                    <a:pt x="453" y="6135"/>
                    <a:pt x="453" y="6392"/>
                    <a:pt x="612" y="6552"/>
                  </a:cubicBezTo>
                  <a:lnTo>
                    <a:pt x="666" y="6610"/>
                  </a:lnTo>
                  <a:cubicBezTo>
                    <a:pt x="746" y="6689"/>
                    <a:pt x="851" y="6729"/>
                    <a:pt x="956" y="6729"/>
                  </a:cubicBezTo>
                  <a:cubicBezTo>
                    <a:pt x="1061" y="6729"/>
                    <a:pt x="1166" y="6689"/>
                    <a:pt x="1246" y="6610"/>
                  </a:cubicBezTo>
                  <a:lnTo>
                    <a:pt x="1246" y="6610"/>
                  </a:lnTo>
                  <a:lnTo>
                    <a:pt x="1159" y="6697"/>
                  </a:lnTo>
                  <a:cubicBezTo>
                    <a:pt x="996" y="6856"/>
                    <a:pt x="996" y="7120"/>
                    <a:pt x="1159" y="7283"/>
                  </a:cubicBezTo>
                  <a:lnTo>
                    <a:pt x="1202" y="7330"/>
                  </a:lnTo>
                  <a:cubicBezTo>
                    <a:pt x="1284" y="7410"/>
                    <a:pt x="1391" y="7450"/>
                    <a:pt x="1498" y="7450"/>
                  </a:cubicBezTo>
                  <a:cubicBezTo>
                    <a:pt x="1604" y="7450"/>
                    <a:pt x="1711" y="7410"/>
                    <a:pt x="1793" y="7330"/>
                  </a:cubicBezTo>
                  <a:lnTo>
                    <a:pt x="1793" y="7330"/>
                  </a:lnTo>
                  <a:lnTo>
                    <a:pt x="1684" y="7439"/>
                  </a:lnTo>
                  <a:cubicBezTo>
                    <a:pt x="1518" y="7602"/>
                    <a:pt x="1518" y="7874"/>
                    <a:pt x="1684" y="8040"/>
                  </a:cubicBezTo>
                  <a:lnTo>
                    <a:pt x="1717" y="8069"/>
                  </a:lnTo>
                  <a:cubicBezTo>
                    <a:pt x="1798" y="8152"/>
                    <a:pt x="1907" y="8194"/>
                    <a:pt x="2016" y="8194"/>
                  </a:cubicBezTo>
                  <a:cubicBezTo>
                    <a:pt x="2125" y="8194"/>
                    <a:pt x="2235" y="8152"/>
                    <a:pt x="2318" y="8069"/>
                  </a:cubicBezTo>
                  <a:lnTo>
                    <a:pt x="5505" y="4882"/>
                  </a:lnTo>
                  <a:lnTo>
                    <a:pt x="5976" y="6041"/>
                  </a:lnTo>
                  <a:cubicBezTo>
                    <a:pt x="6088" y="6239"/>
                    <a:pt x="6298" y="6355"/>
                    <a:pt x="6519" y="6355"/>
                  </a:cubicBezTo>
                  <a:cubicBezTo>
                    <a:pt x="6577" y="6355"/>
                    <a:pt x="6635" y="6347"/>
                    <a:pt x="6693" y="6331"/>
                  </a:cubicBezTo>
                  <a:cubicBezTo>
                    <a:pt x="6693" y="6331"/>
                    <a:pt x="6965" y="6161"/>
                    <a:pt x="6932" y="6059"/>
                  </a:cubicBezTo>
                  <a:cubicBezTo>
                    <a:pt x="6784" y="5599"/>
                    <a:pt x="6704" y="4480"/>
                    <a:pt x="6668" y="3810"/>
                  </a:cubicBezTo>
                  <a:cubicBezTo>
                    <a:pt x="6653" y="3538"/>
                    <a:pt x="6733" y="3267"/>
                    <a:pt x="6896" y="3046"/>
                  </a:cubicBezTo>
                  <a:cubicBezTo>
                    <a:pt x="6928" y="2995"/>
                    <a:pt x="6968" y="2952"/>
                    <a:pt x="7012" y="2908"/>
                  </a:cubicBezTo>
                  <a:lnTo>
                    <a:pt x="7852" y="2068"/>
                  </a:lnTo>
                  <a:lnTo>
                    <a:pt x="5784" y="0"/>
                  </a:lnTo>
                  <a:close/>
                </a:path>
              </a:pathLst>
            </a:custGeom>
            <a:solidFill>
              <a:srgbClr val="9EB2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3790002" y="2459015"/>
              <a:ext cx="79596" cy="79885"/>
            </a:xfrm>
            <a:custGeom>
              <a:rect b="b" l="l" r="r" t="t"/>
              <a:pathLst>
                <a:path extrusionOk="0" h="3047" w="3036">
                  <a:moveTo>
                    <a:pt x="968" y="1"/>
                  </a:moveTo>
                  <a:lnTo>
                    <a:pt x="1" y="968"/>
                  </a:lnTo>
                  <a:lnTo>
                    <a:pt x="2080" y="3046"/>
                  </a:lnTo>
                  <a:cubicBezTo>
                    <a:pt x="2112" y="2999"/>
                    <a:pt x="2152" y="2952"/>
                    <a:pt x="2196" y="2909"/>
                  </a:cubicBezTo>
                  <a:lnTo>
                    <a:pt x="3036" y="2069"/>
                  </a:lnTo>
                  <a:lnTo>
                    <a:pt x="968" y="1"/>
                  </a:lnTo>
                  <a:close/>
                </a:path>
              </a:pathLst>
            </a:custGeom>
            <a:solidFill>
              <a:srgbClr val="E0E6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3663739" y="2459015"/>
              <a:ext cx="161526" cy="154893"/>
            </a:xfrm>
            <a:custGeom>
              <a:rect b="b" l="l" r="r" t="t"/>
              <a:pathLst>
                <a:path extrusionOk="0" h="5908" w="6161">
                  <a:moveTo>
                    <a:pt x="5784" y="1"/>
                  </a:moveTo>
                  <a:lnTo>
                    <a:pt x="4748" y="1040"/>
                  </a:lnTo>
                  <a:cubicBezTo>
                    <a:pt x="4672" y="1112"/>
                    <a:pt x="4574" y="1160"/>
                    <a:pt x="4469" y="1167"/>
                  </a:cubicBezTo>
                  <a:cubicBezTo>
                    <a:pt x="4252" y="1181"/>
                    <a:pt x="4046" y="1272"/>
                    <a:pt x="3893" y="1428"/>
                  </a:cubicBezTo>
                  <a:lnTo>
                    <a:pt x="152" y="5169"/>
                  </a:lnTo>
                  <a:cubicBezTo>
                    <a:pt x="0" y="5321"/>
                    <a:pt x="0" y="5571"/>
                    <a:pt x="152" y="5723"/>
                  </a:cubicBezTo>
                  <a:lnTo>
                    <a:pt x="232" y="5803"/>
                  </a:lnTo>
                  <a:cubicBezTo>
                    <a:pt x="283" y="5853"/>
                    <a:pt x="351" y="5890"/>
                    <a:pt x="424" y="5908"/>
                  </a:cubicBezTo>
                  <a:cubicBezTo>
                    <a:pt x="391" y="5774"/>
                    <a:pt x="431" y="5636"/>
                    <a:pt x="529" y="5542"/>
                  </a:cubicBezTo>
                  <a:lnTo>
                    <a:pt x="4270" y="1801"/>
                  </a:lnTo>
                  <a:cubicBezTo>
                    <a:pt x="4422" y="1649"/>
                    <a:pt x="4629" y="1554"/>
                    <a:pt x="4846" y="1540"/>
                  </a:cubicBezTo>
                  <a:cubicBezTo>
                    <a:pt x="4947" y="1533"/>
                    <a:pt x="5049" y="1486"/>
                    <a:pt x="5121" y="1413"/>
                  </a:cubicBezTo>
                  <a:lnTo>
                    <a:pt x="6161" y="377"/>
                  </a:lnTo>
                  <a:lnTo>
                    <a:pt x="5784" y="1"/>
                  </a:lnTo>
                  <a:close/>
                </a:path>
              </a:pathLst>
            </a:custGeom>
            <a:solidFill>
              <a:srgbClr val="E0E6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3798182" y="2443835"/>
              <a:ext cx="86518" cy="86623"/>
            </a:xfrm>
            <a:custGeom>
              <a:rect b="b" l="l" r="r" t="t"/>
              <a:pathLst>
                <a:path extrusionOk="0" h="3304" w="3300">
                  <a:moveTo>
                    <a:pt x="920" y="0"/>
                  </a:moveTo>
                  <a:lnTo>
                    <a:pt x="0" y="920"/>
                  </a:lnTo>
                  <a:lnTo>
                    <a:pt x="2384" y="3303"/>
                  </a:lnTo>
                  <a:lnTo>
                    <a:pt x="3300" y="2383"/>
                  </a:lnTo>
                  <a:lnTo>
                    <a:pt x="920" y="0"/>
                  </a:lnTo>
                  <a:close/>
                </a:path>
              </a:pathLst>
            </a:custGeom>
            <a:solidFill>
              <a:srgbClr val="8BA3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3798182" y="2443835"/>
              <a:ext cx="37150" cy="37150"/>
            </a:xfrm>
            <a:custGeom>
              <a:rect b="b" l="l" r="r" t="t"/>
              <a:pathLst>
                <a:path extrusionOk="0" h="1417" w="1417">
                  <a:moveTo>
                    <a:pt x="920" y="0"/>
                  </a:moveTo>
                  <a:lnTo>
                    <a:pt x="0" y="920"/>
                  </a:lnTo>
                  <a:lnTo>
                    <a:pt x="500" y="1416"/>
                  </a:lnTo>
                  <a:lnTo>
                    <a:pt x="1417" y="500"/>
                  </a:lnTo>
                  <a:lnTo>
                    <a:pt x="92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3552052" y="2561709"/>
              <a:ext cx="205886" cy="214852"/>
            </a:xfrm>
            <a:custGeom>
              <a:rect b="b" l="l" r="r" t="t"/>
              <a:pathLst>
                <a:path extrusionOk="0" h="8195" w="7853">
                  <a:moveTo>
                    <a:pt x="5836" y="1"/>
                  </a:moveTo>
                  <a:cubicBezTo>
                    <a:pt x="5727" y="1"/>
                    <a:pt x="5618" y="42"/>
                    <a:pt x="5535" y="125"/>
                  </a:cubicBezTo>
                  <a:lnTo>
                    <a:pt x="2348" y="3313"/>
                  </a:lnTo>
                  <a:lnTo>
                    <a:pt x="1877" y="2157"/>
                  </a:lnTo>
                  <a:cubicBezTo>
                    <a:pt x="1762" y="1956"/>
                    <a:pt x="1554" y="1839"/>
                    <a:pt x="1333" y="1839"/>
                  </a:cubicBezTo>
                  <a:cubicBezTo>
                    <a:pt x="1276" y="1839"/>
                    <a:pt x="1218" y="1847"/>
                    <a:pt x="1160" y="1864"/>
                  </a:cubicBezTo>
                  <a:cubicBezTo>
                    <a:pt x="1160" y="1864"/>
                    <a:pt x="888" y="2034"/>
                    <a:pt x="921" y="2136"/>
                  </a:cubicBezTo>
                  <a:cubicBezTo>
                    <a:pt x="1069" y="2595"/>
                    <a:pt x="1149" y="3715"/>
                    <a:pt x="1185" y="4385"/>
                  </a:cubicBezTo>
                  <a:cubicBezTo>
                    <a:pt x="1200" y="4660"/>
                    <a:pt x="1120" y="4928"/>
                    <a:pt x="957" y="5152"/>
                  </a:cubicBezTo>
                  <a:cubicBezTo>
                    <a:pt x="921" y="5199"/>
                    <a:pt x="881" y="5243"/>
                    <a:pt x="841" y="5286"/>
                  </a:cubicBezTo>
                  <a:lnTo>
                    <a:pt x="1" y="6127"/>
                  </a:lnTo>
                  <a:lnTo>
                    <a:pt x="2069" y="8195"/>
                  </a:lnTo>
                  <a:lnTo>
                    <a:pt x="3105" y="7159"/>
                  </a:lnTo>
                  <a:cubicBezTo>
                    <a:pt x="3181" y="7083"/>
                    <a:pt x="3279" y="7039"/>
                    <a:pt x="3384" y="7032"/>
                  </a:cubicBezTo>
                  <a:cubicBezTo>
                    <a:pt x="3601" y="7014"/>
                    <a:pt x="3804" y="6923"/>
                    <a:pt x="3959" y="6768"/>
                  </a:cubicBezTo>
                  <a:lnTo>
                    <a:pt x="7701" y="3026"/>
                  </a:lnTo>
                  <a:cubicBezTo>
                    <a:pt x="7853" y="2874"/>
                    <a:pt x="7853" y="2628"/>
                    <a:pt x="7701" y="2472"/>
                  </a:cubicBezTo>
                  <a:lnTo>
                    <a:pt x="7621" y="2396"/>
                  </a:lnTo>
                  <a:cubicBezTo>
                    <a:pt x="7545" y="2318"/>
                    <a:pt x="7444" y="2279"/>
                    <a:pt x="7344" y="2279"/>
                  </a:cubicBezTo>
                  <a:cubicBezTo>
                    <a:pt x="7244" y="2279"/>
                    <a:pt x="7144" y="2318"/>
                    <a:pt x="7068" y="2395"/>
                  </a:cubicBezTo>
                  <a:lnTo>
                    <a:pt x="7068" y="2395"/>
                  </a:lnTo>
                  <a:lnTo>
                    <a:pt x="7241" y="2219"/>
                  </a:lnTo>
                  <a:cubicBezTo>
                    <a:pt x="7400" y="2059"/>
                    <a:pt x="7400" y="1802"/>
                    <a:pt x="7241" y="1643"/>
                  </a:cubicBezTo>
                  <a:lnTo>
                    <a:pt x="7186" y="1589"/>
                  </a:lnTo>
                  <a:cubicBezTo>
                    <a:pt x="7107" y="1507"/>
                    <a:pt x="7002" y="1466"/>
                    <a:pt x="6897" y="1466"/>
                  </a:cubicBezTo>
                  <a:cubicBezTo>
                    <a:pt x="6795" y="1466"/>
                    <a:pt x="6692" y="1505"/>
                    <a:pt x="6614" y="1582"/>
                  </a:cubicBezTo>
                  <a:lnTo>
                    <a:pt x="6614" y="1582"/>
                  </a:lnTo>
                  <a:lnTo>
                    <a:pt x="6694" y="1502"/>
                  </a:lnTo>
                  <a:cubicBezTo>
                    <a:pt x="6857" y="1339"/>
                    <a:pt x="6857" y="1074"/>
                    <a:pt x="6694" y="911"/>
                  </a:cubicBezTo>
                  <a:lnTo>
                    <a:pt x="6647" y="868"/>
                  </a:lnTo>
                  <a:cubicBezTo>
                    <a:pt x="6567" y="786"/>
                    <a:pt x="6461" y="746"/>
                    <a:pt x="6355" y="746"/>
                  </a:cubicBezTo>
                  <a:cubicBezTo>
                    <a:pt x="6248" y="746"/>
                    <a:pt x="6142" y="786"/>
                    <a:pt x="6060" y="868"/>
                  </a:cubicBezTo>
                  <a:lnTo>
                    <a:pt x="6169" y="759"/>
                  </a:lnTo>
                  <a:cubicBezTo>
                    <a:pt x="6335" y="593"/>
                    <a:pt x="6335" y="325"/>
                    <a:pt x="6169" y="158"/>
                  </a:cubicBezTo>
                  <a:lnTo>
                    <a:pt x="6136" y="125"/>
                  </a:lnTo>
                  <a:cubicBezTo>
                    <a:pt x="6053" y="42"/>
                    <a:pt x="5944" y="1"/>
                    <a:pt x="5836" y="1"/>
                  </a:cubicBezTo>
                  <a:close/>
                </a:path>
              </a:pathLst>
            </a:custGeom>
            <a:solidFill>
              <a:srgbClr val="D5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3596412" y="2621773"/>
              <a:ext cx="161526" cy="154893"/>
            </a:xfrm>
            <a:custGeom>
              <a:rect b="b" l="l" r="r" t="t"/>
              <a:pathLst>
                <a:path extrusionOk="0" h="5908" w="6161">
                  <a:moveTo>
                    <a:pt x="5737" y="0"/>
                  </a:moveTo>
                  <a:cubicBezTo>
                    <a:pt x="5766" y="131"/>
                    <a:pt x="5726" y="268"/>
                    <a:pt x="5632" y="362"/>
                  </a:cubicBezTo>
                  <a:lnTo>
                    <a:pt x="1891" y="4104"/>
                  </a:lnTo>
                  <a:cubicBezTo>
                    <a:pt x="1739" y="4256"/>
                    <a:pt x="1532" y="4350"/>
                    <a:pt x="1315" y="4364"/>
                  </a:cubicBezTo>
                  <a:cubicBezTo>
                    <a:pt x="1210" y="4372"/>
                    <a:pt x="1112" y="4415"/>
                    <a:pt x="1040" y="4491"/>
                  </a:cubicBezTo>
                  <a:lnTo>
                    <a:pt x="0" y="5531"/>
                  </a:lnTo>
                  <a:lnTo>
                    <a:pt x="377" y="5907"/>
                  </a:lnTo>
                  <a:lnTo>
                    <a:pt x="1413" y="4868"/>
                  </a:lnTo>
                  <a:cubicBezTo>
                    <a:pt x="1489" y="4792"/>
                    <a:pt x="1587" y="4748"/>
                    <a:pt x="1692" y="4741"/>
                  </a:cubicBezTo>
                  <a:cubicBezTo>
                    <a:pt x="1909" y="4727"/>
                    <a:pt x="2112" y="4632"/>
                    <a:pt x="2267" y="4480"/>
                  </a:cubicBezTo>
                  <a:lnTo>
                    <a:pt x="6009" y="739"/>
                  </a:lnTo>
                  <a:cubicBezTo>
                    <a:pt x="6161" y="583"/>
                    <a:pt x="6161" y="337"/>
                    <a:pt x="6009" y="185"/>
                  </a:cubicBezTo>
                  <a:lnTo>
                    <a:pt x="5929" y="105"/>
                  </a:lnTo>
                  <a:cubicBezTo>
                    <a:pt x="5878" y="51"/>
                    <a:pt x="5810" y="15"/>
                    <a:pt x="5737" y="0"/>
                  </a:cubicBezTo>
                  <a:close/>
                </a:path>
              </a:pathLst>
            </a:custGeom>
            <a:solidFill>
              <a:srgbClr val="E0E6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3552052" y="2696782"/>
              <a:ext cx="79596" cy="79780"/>
            </a:xfrm>
            <a:custGeom>
              <a:rect b="b" l="l" r="r" t="t"/>
              <a:pathLst>
                <a:path extrusionOk="0" h="3043" w="3036">
                  <a:moveTo>
                    <a:pt x="957" y="0"/>
                  </a:moveTo>
                  <a:cubicBezTo>
                    <a:pt x="921" y="47"/>
                    <a:pt x="881" y="91"/>
                    <a:pt x="841" y="134"/>
                  </a:cubicBezTo>
                  <a:lnTo>
                    <a:pt x="1" y="975"/>
                  </a:lnTo>
                  <a:lnTo>
                    <a:pt x="2069" y="3043"/>
                  </a:lnTo>
                  <a:lnTo>
                    <a:pt x="3036" y="2076"/>
                  </a:lnTo>
                  <a:lnTo>
                    <a:pt x="957" y="0"/>
                  </a:lnTo>
                  <a:close/>
                </a:path>
              </a:pathLst>
            </a:custGeom>
            <a:solidFill>
              <a:srgbClr val="E0E6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3536872" y="2705145"/>
              <a:ext cx="86623" cy="86518"/>
            </a:xfrm>
            <a:custGeom>
              <a:rect b="b" l="l" r="r" t="t"/>
              <a:pathLst>
                <a:path extrusionOk="0" h="3300" w="3304">
                  <a:moveTo>
                    <a:pt x="920" y="0"/>
                  </a:moveTo>
                  <a:lnTo>
                    <a:pt x="0" y="920"/>
                  </a:lnTo>
                  <a:lnTo>
                    <a:pt x="2384" y="3299"/>
                  </a:lnTo>
                  <a:lnTo>
                    <a:pt x="3303" y="2383"/>
                  </a:lnTo>
                  <a:lnTo>
                    <a:pt x="920" y="0"/>
                  </a:lnTo>
                  <a:close/>
                </a:path>
              </a:pathLst>
            </a:custGeom>
            <a:solidFill>
              <a:srgbClr val="A9BA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3586345" y="2754513"/>
              <a:ext cx="37150" cy="37150"/>
            </a:xfrm>
            <a:custGeom>
              <a:rect b="b" l="l" r="r" t="t"/>
              <a:pathLst>
                <a:path extrusionOk="0" h="1417" w="1417">
                  <a:moveTo>
                    <a:pt x="917" y="0"/>
                  </a:moveTo>
                  <a:lnTo>
                    <a:pt x="0" y="920"/>
                  </a:lnTo>
                  <a:lnTo>
                    <a:pt x="497" y="1416"/>
                  </a:lnTo>
                  <a:lnTo>
                    <a:pt x="1416" y="500"/>
                  </a:lnTo>
                  <a:lnTo>
                    <a:pt x="917" y="0"/>
                  </a:lnTo>
                  <a:close/>
                </a:path>
              </a:pathLst>
            </a:custGeom>
            <a:solidFill>
              <a:srgbClr val="D6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3531183" y="2438618"/>
              <a:ext cx="359416" cy="358315"/>
            </a:xfrm>
            <a:custGeom>
              <a:rect b="b" l="l" r="r" t="t"/>
              <a:pathLst>
                <a:path extrusionOk="0" h="13667" w="13709">
                  <a:moveTo>
                    <a:pt x="11104" y="482"/>
                  </a:moveTo>
                  <a:lnTo>
                    <a:pt x="13201" y="2582"/>
                  </a:lnTo>
                  <a:lnTo>
                    <a:pt x="12568" y="3216"/>
                  </a:lnTo>
                  <a:lnTo>
                    <a:pt x="12553" y="3202"/>
                  </a:lnTo>
                  <a:lnTo>
                    <a:pt x="10489" y="1137"/>
                  </a:lnTo>
                  <a:lnTo>
                    <a:pt x="10474" y="1123"/>
                  </a:lnTo>
                  <a:lnTo>
                    <a:pt x="11104" y="482"/>
                  </a:lnTo>
                  <a:close/>
                  <a:moveTo>
                    <a:pt x="3361" y="1557"/>
                  </a:moveTo>
                  <a:lnTo>
                    <a:pt x="3560" y="1760"/>
                  </a:lnTo>
                  <a:cubicBezTo>
                    <a:pt x="3821" y="2021"/>
                    <a:pt x="4173" y="2164"/>
                    <a:pt x="4540" y="2164"/>
                  </a:cubicBezTo>
                  <a:cubicBezTo>
                    <a:pt x="4566" y="2164"/>
                    <a:pt x="4592" y="2164"/>
                    <a:pt x="4618" y="2162"/>
                  </a:cubicBezTo>
                  <a:cubicBezTo>
                    <a:pt x="5375" y="2122"/>
                    <a:pt x="6360" y="2046"/>
                    <a:pt x="6852" y="1912"/>
                  </a:cubicBezTo>
                  <a:cubicBezTo>
                    <a:pt x="6885" y="1945"/>
                    <a:pt x="6914" y="1981"/>
                    <a:pt x="6939" y="2021"/>
                  </a:cubicBezTo>
                  <a:cubicBezTo>
                    <a:pt x="6979" y="2198"/>
                    <a:pt x="6900" y="2383"/>
                    <a:pt x="6744" y="2477"/>
                  </a:cubicBezTo>
                  <a:lnTo>
                    <a:pt x="5599" y="2941"/>
                  </a:lnTo>
                  <a:cubicBezTo>
                    <a:pt x="5469" y="2995"/>
                    <a:pt x="5433" y="3165"/>
                    <a:pt x="5534" y="3267"/>
                  </a:cubicBezTo>
                  <a:lnTo>
                    <a:pt x="6570" y="4303"/>
                  </a:lnTo>
                  <a:lnTo>
                    <a:pt x="6219" y="4650"/>
                  </a:lnTo>
                  <a:lnTo>
                    <a:pt x="5860" y="4295"/>
                  </a:lnTo>
                  <a:cubicBezTo>
                    <a:pt x="5816" y="4249"/>
                    <a:pt x="5766" y="4230"/>
                    <a:pt x="5718" y="4230"/>
                  </a:cubicBezTo>
                  <a:cubicBezTo>
                    <a:pt x="5562" y="4230"/>
                    <a:pt x="5428" y="4434"/>
                    <a:pt x="5578" y="4578"/>
                  </a:cubicBezTo>
                  <a:lnTo>
                    <a:pt x="5936" y="4936"/>
                  </a:lnTo>
                  <a:lnTo>
                    <a:pt x="5585" y="5284"/>
                  </a:lnTo>
                  <a:lnTo>
                    <a:pt x="5005" y="4705"/>
                  </a:lnTo>
                  <a:cubicBezTo>
                    <a:pt x="4961" y="4659"/>
                    <a:pt x="4911" y="4639"/>
                    <a:pt x="4864" y="4639"/>
                  </a:cubicBezTo>
                  <a:cubicBezTo>
                    <a:pt x="4708" y="4639"/>
                    <a:pt x="4573" y="4843"/>
                    <a:pt x="4723" y="4987"/>
                  </a:cubicBezTo>
                  <a:lnTo>
                    <a:pt x="5302" y="5567"/>
                  </a:lnTo>
                  <a:lnTo>
                    <a:pt x="4951" y="5918"/>
                  </a:lnTo>
                  <a:lnTo>
                    <a:pt x="4596" y="5559"/>
                  </a:lnTo>
                  <a:cubicBezTo>
                    <a:pt x="4551" y="5513"/>
                    <a:pt x="4501" y="5494"/>
                    <a:pt x="4453" y="5494"/>
                  </a:cubicBezTo>
                  <a:cubicBezTo>
                    <a:pt x="4296" y="5494"/>
                    <a:pt x="4163" y="5698"/>
                    <a:pt x="4310" y="5842"/>
                  </a:cubicBezTo>
                  <a:lnTo>
                    <a:pt x="4669" y="6200"/>
                  </a:lnTo>
                  <a:lnTo>
                    <a:pt x="4321" y="6552"/>
                  </a:lnTo>
                  <a:lnTo>
                    <a:pt x="2365" y="4596"/>
                  </a:lnTo>
                  <a:cubicBezTo>
                    <a:pt x="2246" y="4473"/>
                    <a:pt x="2173" y="4317"/>
                    <a:pt x="2162" y="4147"/>
                  </a:cubicBezTo>
                  <a:cubicBezTo>
                    <a:pt x="2151" y="3995"/>
                    <a:pt x="2086" y="3850"/>
                    <a:pt x="1978" y="3741"/>
                  </a:cubicBezTo>
                  <a:lnTo>
                    <a:pt x="1579" y="3343"/>
                  </a:lnTo>
                  <a:lnTo>
                    <a:pt x="3361" y="1557"/>
                  </a:lnTo>
                  <a:close/>
                  <a:moveTo>
                    <a:pt x="9388" y="7117"/>
                  </a:moveTo>
                  <a:lnTo>
                    <a:pt x="11343" y="9072"/>
                  </a:lnTo>
                  <a:cubicBezTo>
                    <a:pt x="11463" y="9192"/>
                    <a:pt x="11535" y="9351"/>
                    <a:pt x="11546" y="9521"/>
                  </a:cubicBezTo>
                  <a:cubicBezTo>
                    <a:pt x="11550" y="9597"/>
                    <a:pt x="11572" y="9670"/>
                    <a:pt x="11601" y="9739"/>
                  </a:cubicBezTo>
                  <a:cubicBezTo>
                    <a:pt x="11633" y="9811"/>
                    <a:pt x="11677" y="9873"/>
                    <a:pt x="11731" y="9927"/>
                  </a:cubicBezTo>
                  <a:lnTo>
                    <a:pt x="12129" y="10322"/>
                  </a:lnTo>
                  <a:lnTo>
                    <a:pt x="10340" y="12111"/>
                  </a:lnTo>
                  <a:lnTo>
                    <a:pt x="10145" y="11908"/>
                  </a:lnTo>
                  <a:cubicBezTo>
                    <a:pt x="9884" y="11647"/>
                    <a:pt x="9531" y="11500"/>
                    <a:pt x="9163" y="11500"/>
                  </a:cubicBezTo>
                  <a:cubicBezTo>
                    <a:pt x="9138" y="11500"/>
                    <a:pt x="9112" y="11501"/>
                    <a:pt x="9087" y="11503"/>
                  </a:cubicBezTo>
                  <a:cubicBezTo>
                    <a:pt x="8330" y="11546"/>
                    <a:pt x="7345" y="11622"/>
                    <a:pt x="6852" y="11756"/>
                  </a:cubicBezTo>
                  <a:cubicBezTo>
                    <a:pt x="6820" y="11723"/>
                    <a:pt x="6791" y="11687"/>
                    <a:pt x="6766" y="11647"/>
                  </a:cubicBezTo>
                  <a:cubicBezTo>
                    <a:pt x="6726" y="11466"/>
                    <a:pt x="6805" y="11285"/>
                    <a:pt x="6961" y="11191"/>
                  </a:cubicBezTo>
                  <a:lnTo>
                    <a:pt x="8106" y="10727"/>
                  </a:lnTo>
                  <a:cubicBezTo>
                    <a:pt x="8236" y="10673"/>
                    <a:pt x="8272" y="10499"/>
                    <a:pt x="8171" y="10398"/>
                  </a:cubicBezTo>
                  <a:lnTo>
                    <a:pt x="7139" y="9366"/>
                  </a:lnTo>
                  <a:lnTo>
                    <a:pt x="7486" y="9014"/>
                  </a:lnTo>
                  <a:lnTo>
                    <a:pt x="7845" y="9373"/>
                  </a:lnTo>
                  <a:cubicBezTo>
                    <a:pt x="7888" y="9416"/>
                    <a:pt x="7937" y="9434"/>
                    <a:pt x="7983" y="9434"/>
                  </a:cubicBezTo>
                  <a:cubicBezTo>
                    <a:pt x="8137" y="9434"/>
                    <a:pt x="8269" y="9235"/>
                    <a:pt x="8127" y="9090"/>
                  </a:cubicBezTo>
                  <a:lnTo>
                    <a:pt x="7769" y="8732"/>
                  </a:lnTo>
                  <a:lnTo>
                    <a:pt x="8120" y="8381"/>
                  </a:lnTo>
                  <a:lnTo>
                    <a:pt x="8700" y="8964"/>
                  </a:lnTo>
                  <a:cubicBezTo>
                    <a:pt x="8744" y="9010"/>
                    <a:pt x="8794" y="9029"/>
                    <a:pt x="8841" y="9029"/>
                  </a:cubicBezTo>
                  <a:cubicBezTo>
                    <a:pt x="8997" y="9029"/>
                    <a:pt x="9132" y="8825"/>
                    <a:pt x="8982" y="8681"/>
                  </a:cubicBezTo>
                  <a:lnTo>
                    <a:pt x="8403" y="8098"/>
                  </a:lnTo>
                  <a:lnTo>
                    <a:pt x="8638" y="7863"/>
                  </a:lnTo>
                  <a:lnTo>
                    <a:pt x="8645" y="7855"/>
                  </a:lnTo>
                  <a:lnTo>
                    <a:pt x="8754" y="7750"/>
                  </a:lnTo>
                  <a:lnTo>
                    <a:pt x="9112" y="8109"/>
                  </a:lnTo>
                  <a:cubicBezTo>
                    <a:pt x="9156" y="8151"/>
                    <a:pt x="9203" y="8168"/>
                    <a:pt x="9249" y="8168"/>
                  </a:cubicBezTo>
                  <a:cubicBezTo>
                    <a:pt x="9403" y="8168"/>
                    <a:pt x="9534" y="7971"/>
                    <a:pt x="9395" y="7823"/>
                  </a:cubicBezTo>
                  <a:lnTo>
                    <a:pt x="9036" y="7468"/>
                  </a:lnTo>
                  <a:lnTo>
                    <a:pt x="9388" y="7117"/>
                  </a:lnTo>
                  <a:close/>
                  <a:moveTo>
                    <a:pt x="1134" y="10452"/>
                  </a:moveTo>
                  <a:lnTo>
                    <a:pt x="1148" y="10463"/>
                  </a:lnTo>
                  <a:lnTo>
                    <a:pt x="3213" y="12531"/>
                  </a:lnTo>
                  <a:lnTo>
                    <a:pt x="3231" y="12546"/>
                  </a:lnTo>
                  <a:lnTo>
                    <a:pt x="2601" y="13183"/>
                  </a:lnTo>
                  <a:lnTo>
                    <a:pt x="500" y="11086"/>
                  </a:lnTo>
                  <a:lnTo>
                    <a:pt x="1134" y="10452"/>
                  </a:lnTo>
                  <a:close/>
                  <a:moveTo>
                    <a:pt x="12564" y="10456"/>
                  </a:moveTo>
                  <a:lnTo>
                    <a:pt x="13198" y="11090"/>
                  </a:lnTo>
                  <a:lnTo>
                    <a:pt x="11104" y="13183"/>
                  </a:lnTo>
                  <a:lnTo>
                    <a:pt x="10471" y="12549"/>
                  </a:lnTo>
                  <a:lnTo>
                    <a:pt x="10485" y="12535"/>
                  </a:lnTo>
                  <a:lnTo>
                    <a:pt x="12549" y="10470"/>
                  </a:lnTo>
                  <a:lnTo>
                    <a:pt x="12564" y="10456"/>
                  </a:lnTo>
                  <a:close/>
                  <a:moveTo>
                    <a:pt x="2602" y="1"/>
                  </a:moveTo>
                  <a:cubicBezTo>
                    <a:pt x="2551" y="1"/>
                    <a:pt x="2499" y="20"/>
                    <a:pt x="2459" y="58"/>
                  </a:cubicBezTo>
                  <a:lnTo>
                    <a:pt x="1673" y="847"/>
                  </a:lnTo>
                  <a:cubicBezTo>
                    <a:pt x="1524" y="992"/>
                    <a:pt x="1658" y="1195"/>
                    <a:pt x="1814" y="1195"/>
                  </a:cubicBezTo>
                  <a:cubicBezTo>
                    <a:pt x="1862" y="1195"/>
                    <a:pt x="1912" y="1176"/>
                    <a:pt x="1956" y="1130"/>
                  </a:cubicBezTo>
                  <a:lnTo>
                    <a:pt x="2601" y="482"/>
                  </a:lnTo>
                  <a:lnTo>
                    <a:pt x="3234" y="1115"/>
                  </a:lnTo>
                  <a:lnTo>
                    <a:pt x="3220" y="1130"/>
                  </a:lnTo>
                  <a:lnTo>
                    <a:pt x="1155" y="3194"/>
                  </a:lnTo>
                  <a:lnTo>
                    <a:pt x="1141" y="3209"/>
                  </a:lnTo>
                  <a:lnTo>
                    <a:pt x="507" y="2575"/>
                  </a:lnTo>
                  <a:lnTo>
                    <a:pt x="1402" y="1680"/>
                  </a:lnTo>
                  <a:cubicBezTo>
                    <a:pt x="1551" y="1536"/>
                    <a:pt x="1417" y="1333"/>
                    <a:pt x="1261" y="1333"/>
                  </a:cubicBezTo>
                  <a:cubicBezTo>
                    <a:pt x="1213" y="1333"/>
                    <a:pt x="1163" y="1352"/>
                    <a:pt x="1119" y="1398"/>
                  </a:cubicBezTo>
                  <a:lnTo>
                    <a:pt x="83" y="2434"/>
                  </a:lnTo>
                  <a:cubicBezTo>
                    <a:pt x="4" y="2513"/>
                    <a:pt x="4" y="2640"/>
                    <a:pt x="83" y="2716"/>
                  </a:cubicBezTo>
                  <a:lnTo>
                    <a:pt x="996" y="3643"/>
                  </a:lnTo>
                  <a:cubicBezTo>
                    <a:pt x="1034" y="3683"/>
                    <a:pt x="1085" y="3703"/>
                    <a:pt x="1136" y="3703"/>
                  </a:cubicBezTo>
                  <a:cubicBezTo>
                    <a:pt x="1187" y="3703"/>
                    <a:pt x="1239" y="3683"/>
                    <a:pt x="1279" y="3643"/>
                  </a:cubicBezTo>
                  <a:lnTo>
                    <a:pt x="1293" y="3629"/>
                  </a:lnTo>
                  <a:lnTo>
                    <a:pt x="1691" y="4027"/>
                  </a:lnTo>
                  <a:cubicBezTo>
                    <a:pt x="1731" y="4067"/>
                    <a:pt x="1757" y="4118"/>
                    <a:pt x="1760" y="4176"/>
                  </a:cubicBezTo>
                  <a:cubicBezTo>
                    <a:pt x="1778" y="4440"/>
                    <a:pt x="1891" y="4690"/>
                    <a:pt x="2079" y="4878"/>
                  </a:cubicBezTo>
                  <a:lnTo>
                    <a:pt x="4035" y="6834"/>
                  </a:lnTo>
                  <a:lnTo>
                    <a:pt x="3216" y="7653"/>
                  </a:lnTo>
                  <a:lnTo>
                    <a:pt x="2865" y="6776"/>
                  </a:lnTo>
                  <a:cubicBezTo>
                    <a:pt x="2861" y="6769"/>
                    <a:pt x="2854" y="6762"/>
                    <a:pt x="2850" y="6751"/>
                  </a:cubicBezTo>
                  <a:cubicBezTo>
                    <a:pt x="2701" y="6489"/>
                    <a:pt x="2424" y="6335"/>
                    <a:pt x="2133" y="6335"/>
                  </a:cubicBezTo>
                  <a:cubicBezTo>
                    <a:pt x="2057" y="6335"/>
                    <a:pt x="1981" y="6345"/>
                    <a:pt x="1905" y="6367"/>
                  </a:cubicBezTo>
                  <a:cubicBezTo>
                    <a:pt x="1887" y="6371"/>
                    <a:pt x="1869" y="6381"/>
                    <a:pt x="1854" y="6389"/>
                  </a:cubicBezTo>
                  <a:cubicBezTo>
                    <a:pt x="1670" y="6505"/>
                    <a:pt x="1463" y="6686"/>
                    <a:pt x="1529" y="6888"/>
                  </a:cubicBezTo>
                  <a:cubicBezTo>
                    <a:pt x="1634" y="7218"/>
                    <a:pt x="1724" y="8000"/>
                    <a:pt x="1786" y="9090"/>
                  </a:cubicBezTo>
                  <a:cubicBezTo>
                    <a:pt x="1800" y="9369"/>
                    <a:pt x="1695" y="9641"/>
                    <a:pt x="1496" y="9840"/>
                  </a:cubicBezTo>
                  <a:lnTo>
                    <a:pt x="1297" y="10039"/>
                  </a:lnTo>
                  <a:lnTo>
                    <a:pt x="1282" y="10025"/>
                  </a:lnTo>
                  <a:cubicBezTo>
                    <a:pt x="1242" y="9985"/>
                    <a:pt x="1191" y="9965"/>
                    <a:pt x="1139" y="9965"/>
                  </a:cubicBezTo>
                  <a:cubicBezTo>
                    <a:pt x="1088" y="9965"/>
                    <a:pt x="1036" y="9985"/>
                    <a:pt x="996" y="10025"/>
                  </a:cubicBezTo>
                  <a:lnTo>
                    <a:pt x="80" y="10941"/>
                  </a:lnTo>
                  <a:cubicBezTo>
                    <a:pt x="0" y="11021"/>
                    <a:pt x="0" y="11148"/>
                    <a:pt x="80" y="11227"/>
                  </a:cubicBezTo>
                  <a:lnTo>
                    <a:pt x="2463" y="13607"/>
                  </a:lnTo>
                  <a:cubicBezTo>
                    <a:pt x="2501" y="13647"/>
                    <a:pt x="2552" y="13666"/>
                    <a:pt x="2603" y="13666"/>
                  </a:cubicBezTo>
                  <a:cubicBezTo>
                    <a:pt x="2654" y="13666"/>
                    <a:pt x="2706" y="13647"/>
                    <a:pt x="2745" y="13607"/>
                  </a:cubicBezTo>
                  <a:lnTo>
                    <a:pt x="3662" y="12690"/>
                  </a:lnTo>
                  <a:cubicBezTo>
                    <a:pt x="3741" y="12611"/>
                    <a:pt x="3741" y="12484"/>
                    <a:pt x="3662" y="12408"/>
                  </a:cubicBezTo>
                  <a:lnTo>
                    <a:pt x="3647" y="12390"/>
                  </a:lnTo>
                  <a:lnTo>
                    <a:pt x="4046" y="11991"/>
                  </a:lnTo>
                  <a:cubicBezTo>
                    <a:pt x="4085" y="11952"/>
                    <a:pt x="4140" y="11930"/>
                    <a:pt x="4194" y="11926"/>
                  </a:cubicBezTo>
                  <a:cubicBezTo>
                    <a:pt x="4277" y="11919"/>
                    <a:pt x="4357" y="11905"/>
                    <a:pt x="4437" y="11879"/>
                  </a:cubicBezTo>
                  <a:cubicBezTo>
                    <a:pt x="4513" y="11857"/>
                    <a:pt x="4589" y="11825"/>
                    <a:pt x="4661" y="11785"/>
                  </a:cubicBezTo>
                  <a:cubicBezTo>
                    <a:pt x="4857" y="11675"/>
                    <a:pt x="4748" y="11407"/>
                    <a:pt x="4570" y="11407"/>
                  </a:cubicBezTo>
                  <a:cubicBezTo>
                    <a:pt x="4537" y="11407"/>
                    <a:pt x="4502" y="11416"/>
                    <a:pt x="4466" y="11437"/>
                  </a:cubicBezTo>
                  <a:cubicBezTo>
                    <a:pt x="4419" y="11463"/>
                    <a:pt x="4372" y="11481"/>
                    <a:pt x="4321" y="11495"/>
                  </a:cubicBezTo>
                  <a:cubicBezTo>
                    <a:pt x="4274" y="11510"/>
                    <a:pt x="4223" y="11521"/>
                    <a:pt x="4169" y="11524"/>
                  </a:cubicBezTo>
                  <a:cubicBezTo>
                    <a:pt x="4017" y="11535"/>
                    <a:pt x="3872" y="11600"/>
                    <a:pt x="3763" y="11709"/>
                  </a:cubicBezTo>
                  <a:lnTo>
                    <a:pt x="3361" y="12111"/>
                  </a:lnTo>
                  <a:lnTo>
                    <a:pt x="1576" y="10325"/>
                  </a:lnTo>
                  <a:lnTo>
                    <a:pt x="1778" y="10123"/>
                  </a:lnTo>
                  <a:cubicBezTo>
                    <a:pt x="2054" y="9844"/>
                    <a:pt x="2202" y="9463"/>
                    <a:pt x="2180" y="9069"/>
                  </a:cubicBezTo>
                  <a:cubicBezTo>
                    <a:pt x="2141" y="8312"/>
                    <a:pt x="2065" y="7323"/>
                    <a:pt x="1927" y="6834"/>
                  </a:cubicBezTo>
                  <a:cubicBezTo>
                    <a:pt x="1963" y="6802"/>
                    <a:pt x="1999" y="6773"/>
                    <a:pt x="2039" y="6747"/>
                  </a:cubicBezTo>
                  <a:cubicBezTo>
                    <a:pt x="2070" y="6740"/>
                    <a:pt x="2100" y="6737"/>
                    <a:pt x="2131" y="6737"/>
                  </a:cubicBezTo>
                  <a:cubicBezTo>
                    <a:pt x="2278" y="6737"/>
                    <a:pt x="2418" y="6814"/>
                    <a:pt x="2496" y="6943"/>
                  </a:cubicBezTo>
                  <a:lnTo>
                    <a:pt x="2959" y="8084"/>
                  </a:lnTo>
                  <a:cubicBezTo>
                    <a:pt x="2990" y="8165"/>
                    <a:pt x="3067" y="8211"/>
                    <a:pt x="3145" y="8211"/>
                  </a:cubicBezTo>
                  <a:cubicBezTo>
                    <a:pt x="3195" y="8211"/>
                    <a:pt x="3245" y="8192"/>
                    <a:pt x="3285" y="8152"/>
                  </a:cubicBezTo>
                  <a:lnTo>
                    <a:pt x="5349" y="6088"/>
                  </a:lnTo>
                  <a:lnTo>
                    <a:pt x="6356" y="5081"/>
                  </a:lnTo>
                  <a:lnTo>
                    <a:pt x="6360" y="5078"/>
                  </a:lnTo>
                  <a:lnTo>
                    <a:pt x="6364" y="5074"/>
                  </a:lnTo>
                  <a:lnTo>
                    <a:pt x="6472" y="4965"/>
                  </a:lnTo>
                  <a:cubicBezTo>
                    <a:pt x="6516" y="4922"/>
                    <a:pt x="6573" y="4900"/>
                    <a:pt x="6630" y="4900"/>
                  </a:cubicBezTo>
                  <a:cubicBezTo>
                    <a:pt x="6688" y="4900"/>
                    <a:pt x="6746" y="4922"/>
                    <a:pt x="6791" y="4965"/>
                  </a:cubicBezTo>
                  <a:lnTo>
                    <a:pt x="6820" y="4998"/>
                  </a:lnTo>
                  <a:cubicBezTo>
                    <a:pt x="6907" y="5085"/>
                    <a:pt x="6907" y="5226"/>
                    <a:pt x="6820" y="5313"/>
                  </a:cubicBezTo>
                  <a:lnTo>
                    <a:pt x="6070" y="6063"/>
                  </a:lnTo>
                  <a:lnTo>
                    <a:pt x="5697" y="6436"/>
                  </a:lnTo>
                  <a:lnTo>
                    <a:pt x="4314" y="7826"/>
                  </a:lnTo>
                  <a:cubicBezTo>
                    <a:pt x="4171" y="7972"/>
                    <a:pt x="4304" y="8168"/>
                    <a:pt x="4459" y="8168"/>
                  </a:cubicBezTo>
                  <a:cubicBezTo>
                    <a:pt x="4505" y="8168"/>
                    <a:pt x="4553" y="8151"/>
                    <a:pt x="4596" y="8109"/>
                  </a:cubicBezTo>
                  <a:lnTo>
                    <a:pt x="6997" y="5704"/>
                  </a:lnTo>
                  <a:cubicBezTo>
                    <a:pt x="7019" y="5682"/>
                    <a:pt x="7044" y="5668"/>
                    <a:pt x="7073" y="5657"/>
                  </a:cubicBezTo>
                  <a:cubicBezTo>
                    <a:pt x="7099" y="5647"/>
                    <a:pt x="7125" y="5642"/>
                    <a:pt x="7151" y="5642"/>
                  </a:cubicBezTo>
                  <a:cubicBezTo>
                    <a:pt x="7207" y="5642"/>
                    <a:pt x="7262" y="5665"/>
                    <a:pt x="7302" y="5704"/>
                  </a:cubicBezTo>
                  <a:lnTo>
                    <a:pt x="7349" y="5751"/>
                  </a:lnTo>
                  <a:cubicBezTo>
                    <a:pt x="7432" y="5835"/>
                    <a:pt x="7432" y="5965"/>
                    <a:pt x="7352" y="6052"/>
                  </a:cubicBezTo>
                  <a:lnTo>
                    <a:pt x="6161" y="7243"/>
                  </a:lnTo>
                  <a:lnTo>
                    <a:pt x="6077" y="7323"/>
                  </a:lnTo>
                  <a:lnTo>
                    <a:pt x="4723" y="8678"/>
                  </a:lnTo>
                  <a:cubicBezTo>
                    <a:pt x="4584" y="8822"/>
                    <a:pt x="4714" y="9021"/>
                    <a:pt x="4868" y="9021"/>
                  </a:cubicBezTo>
                  <a:cubicBezTo>
                    <a:pt x="4914" y="9021"/>
                    <a:pt x="4962" y="9003"/>
                    <a:pt x="5005" y="8960"/>
                  </a:cubicBezTo>
                  <a:lnTo>
                    <a:pt x="6360" y="7606"/>
                  </a:lnTo>
                  <a:lnTo>
                    <a:pt x="7544" y="6425"/>
                  </a:lnTo>
                  <a:cubicBezTo>
                    <a:pt x="7584" y="6383"/>
                    <a:pt x="7637" y="6362"/>
                    <a:pt x="7690" y="6362"/>
                  </a:cubicBezTo>
                  <a:cubicBezTo>
                    <a:pt x="7742" y="6362"/>
                    <a:pt x="7796" y="6383"/>
                    <a:pt x="7838" y="6425"/>
                  </a:cubicBezTo>
                  <a:lnTo>
                    <a:pt x="7892" y="6479"/>
                  </a:lnTo>
                  <a:cubicBezTo>
                    <a:pt x="7972" y="6559"/>
                    <a:pt x="7975" y="6689"/>
                    <a:pt x="7896" y="6773"/>
                  </a:cubicBezTo>
                  <a:lnTo>
                    <a:pt x="6704" y="7964"/>
                  </a:lnTo>
                  <a:lnTo>
                    <a:pt x="5578" y="9090"/>
                  </a:lnTo>
                  <a:cubicBezTo>
                    <a:pt x="5435" y="9235"/>
                    <a:pt x="5568" y="9432"/>
                    <a:pt x="5723" y="9432"/>
                  </a:cubicBezTo>
                  <a:cubicBezTo>
                    <a:pt x="5769" y="9432"/>
                    <a:pt x="5817" y="9415"/>
                    <a:pt x="5860" y="9373"/>
                  </a:cubicBezTo>
                  <a:lnTo>
                    <a:pt x="8001" y="7229"/>
                  </a:lnTo>
                  <a:cubicBezTo>
                    <a:pt x="8039" y="7194"/>
                    <a:pt x="8089" y="7175"/>
                    <a:pt x="8139" y="7175"/>
                  </a:cubicBezTo>
                  <a:cubicBezTo>
                    <a:pt x="8151" y="7175"/>
                    <a:pt x="8163" y="7176"/>
                    <a:pt x="8174" y="7178"/>
                  </a:cubicBezTo>
                  <a:cubicBezTo>
                    <a:pt x="8214" y="7185"/>
                    <a:pt x="8247" y="7204"/>
                    <a:pt x="8272" y="7229"/>
                  </a:cubicBezTo>
                  <a:lnTo>
                    <a:pt x="8352" y="7309"/>
                  </a:lnTo>
                  <a:cubicBezTo>
                    <a:pt x="8424" y="7385"/>
                    <a:pt x="8428" y="7504"/>
                    <a:pt x="8355" y="7580"/>
                  </a:cubicBezTo>
                  <a:lnTo>
                    <a:pt x="8348" y="7584"/>
                  </a:lnTo>
                  <a:lnTo>
                    <a:pt x="6711" y="9224"/>
                  </a:lnTo>
                  <a:lnTo>
                    <a:pt x="4998" y="10938"/>
                  </a:lnTo>
                  <a:cubicBezTo>
                    <a:pt x="4859" y="11083"/>
                    <a:pt x="4990" y="11279"/>
                    <a:pt x="5145" y="11279"/>
                  </a:cubicBezTo>
                  <a:cubicBezTo>
                    <a:pt x="5192" y="11279"/>
                    <a:pt x="5240" y="11262"/>
                    <a:pt x="5284" y="11220"/>
                  </a:cubicBezTo>
                  <a:lnTo>
                    <a:pt x="6852" y="9648"/>
                  </a:lnTo>
                  <a:lnTo>
                    <a:pt x="7671" y="10470"/>
                  </a:lnTo>
                  <a:lnTo>
                    <a:pt x="6794" y="10825"/>
                  </a:lnTo>
                  <a:cubicBezTo>
                    <a:pt x="6787" y="10829"/>
                    <a:pt x="6780" y="10833"/>
                    <a:pt x="6773" y="10836"/>
                  </a:cubicBezTo>
                  <a:cubicBezTo>
                    <a:pt x="6440" y="11024"/>
                    <a:pt x="6280" y="11416"/>
                    <a:pt x="6385" y="11781"/>
                  </a:cubicBezTo>
                  <a:cubicBezTo>
                    <a:pt x="6392" y="11799"/>
                    <a:pt x="6400" y="11818"/>
                    <a:pt x="6407" y="11836"/>
                  </a:cubicBezTo>
                  <a:cubicBezTo>
                    <a:pt x="6508" y="11993"/>
                    <a:pt x="6658" y="12170"/>
                    <a:pt x="6832" y="12170"/>
                  </a:cubicBezTo>
                  <a:cubicBezTo>
                    <a:pt x="6858" y="12170"/>
                    <a:pt x="6884" y="12166"/>
                    <a:pt x="6910" y="12158"/>
                  </a:cubicBezTo>
                  <a:cubicBezTo>
                    <a:pt x="7240" y="12053"/>
                    <a:pt x="8019" y="11962"/>
                    <a:pt x="9109" y="11905"/>
                  </a:cubicBezTo>
                  <a:cubicBezTo>
                    <a:pt x="9129" y="11903"/>
                    <a:pt x="9150" y="11903"/>
                    <a:pt x="9171" y="11903"/>
                  </a:cubicBezTo>
                  <a:cubicBezTo>
                    <a:pt x="9428" y="11903"/>
                    <a:pt x="9674" y="12006"/>
                    <a:pt x="9858" y="12191"/>
                  </a:cubicBezTo>
                  <a:lnTo>
                    <a:pt x="10058" y="12390"/>
                  </a:lnTo>
                  <a:lnTo>
                    <a:pt x="10043" y="12408"/>
                  </a:lnTo>
                  <a:cubicBezTo>
                    <a:pt x="9967" y="12484"/>
                    <a:pt x="9967" y="12611"/>
                    <a:pt x="10043" y="12690"/>
                  </a:cubicBezTo>
                  <a:lnTo>
                    <a:pt x="10963" y="13607"/>
                  </a:lnTo>
                  <a:cubicBezTo>
                    <a:pt x="11001" y="13647"/>
                    <a:pt x="11052" y="13666"/>
                    <a:pt x="11103" y="13666"/>
                  </a:cubicBezTo>
                  <a:cubicBezTo>
                    <a:pt x="11154" y="13666"/>
                    <a:pt x="11206" y="13647"/>
                    <a:pt x="11246" y="13607"/>
                  </a:cubicBezTo>
                  <a:lnTo>
                    <a:pt x="13629" y="11227"/>
                  </a:lnTo>
                  <a:cubicBezTo>
                    <a:pt x="13705" y="11148"/>
                    <a:pt x="13705" y="11021"/>
                    <a:pt x="13629" y="10941"/>
                  </a:cubicBezTo>
                  <a:lnTo>
                    <a:pt x="12709" y="10025"/>
                  </a:lnTo>
                  <a:cubicBezTo>
                    <a:pt x="12669" y="9985"/>
                    <a:pt x="12617" y="9965"/>
                    <a:pt x="12566" y="9965"/>
                  </a:cubicBezTo>
                  <a:cubicBezTo>
                    <a:pt x="12515" y="9965"/>
                    <a:pt x="12464" y="9985"/>
                    <a:pt x="12426" y="10025"/>
                  </a:cubicBezTo>
                  <a:lnTo>
                    <a:pt x="12408" y="10039"/>
                  </a:lnTo>
                  <a:lnTo>
                    <a:pt x="12013" y="9641"/>
                  </a:lnTo>
                  <a:cubicBezTo>
                    <a:pt x="11992" y="9623"/>
                    <a:pt x="11977" y="9597"/>
                    <a:pt x="11966" y="9572"/>
                  </a:cubicBezTo>
                  <a:cubicBezTo>
                    <a:pt x="11955" y="9547"/>
                    <a:pt x="11948" y="9521"/>
                    <a:pt x="11948" y="9492"/>
                  </a:cubicBezTo>
                  <a:cubicBezTo>
                    <a:pt x="11926" y="9228"/>
                    <a:pt x="11814" y="8978"/>
                    <a:pt x="11626" y="8790"/>
                  </a:cubicBezTo>
                  <a:lnTo>
                    <a:pt x="9670" y="6834"/>
                  </a:lnTo>
                  <a:lnTo>
                    <a:pt x="10489" y="6012"/>
                  </a:lnTo>
                  <a:lnTo>
                    <a:pt x="10847" y="6888"/>
                  </a:lnTo>
                  <a:cubicBezTo>
                    <a:pt x="10851" y="6899"/>
                    <a:pt x="10854" y="6907"/>
                    <a:pt x="10858" y="6914"/>
                  </a:cubicBezTo>
                  <a:cubicBezTo>
                    <a:pt x="11008" y="7178"/>
                    <a:pt x="11285" y="7333"/>
                    <a:pt x="11576" y="7333"/>
                  </a:cubicBezTo>
                  <a:cubicBezTo>
                    <a:pt x="11652" y="7333"/>
                    <a:pt x="11728" y="7323"/>
                    <a:pt x="11803" y="7301"/>
                  </a:cubicBezTo>
                  <a:cubicBezTo>
                    <a:pt x="11821" y="7294"/>
                    <a:pt x="11840" y="7287"/>
                    <a:pt x="11858" y="7276"/>
                  </a:cubicBezTo>
                  <a:cubicBezTo>
                    <a:pt x="12039" y="7164"/>
                    <a:pt x="12245" y="6983"/>
                    <a:pt x="12180" y="6776"/>
                  </a:cubicBezTo>
                  <a:cubicBezTo>
                    <a:pt x="12075" y="6450"/>
                    <a:pt x="11984" y="5668"/>
                    <a:pt x="11926" y="4578"/>
                  </a:cubicBezTo>
                  <a:cubicBezTo>
                    <a:pt x="11912" y="4299"/>
                    <a:pt x="12017" y="4024"/>
                    <a:pt x="12213" y="3828"/>
                  </a:cubicBezTo>
                  <a:lnTo>
                    <a:pt x="12412" y="3625"/>
                  </a:lnTo>
                  <a:lnTo>
                    <a:pt x="12430" y="3643"/>
                  </a:lnTo>
                  <a:cubicBezTo>
                    <a:pt x="12468" y="3681"/>
                    <a:pt x="12519" y="3700"/>
                    <a:pt x="12570" y="3700"/>
                  </a:cubicBezTo>
                  <a:cubicBezTo>
                    <a:pt x="12621" y="3700"/>
                    <a:pt x="12673" y="3681"/>
                    <a:pt x="12712" y="3643"/>
                  </a:cubicBezTo>
                  <a:lnTo>
                    <a:pt x="13629" y="2723"/>
                  </a:lnTo>
                  <a:cubicBezTo>
                    <a:pt x="13708" y="2644"/>
                    <a:pt x="13708" y="2517"/>
                    <a:pt x="13629" y="2441"/>
                  </a:cubicBezTo>
                  <a:lnTo>
                    <a:pt x="11249" y="58"/>
                  </a:lnTo>
                  <a:cubicBezTo>
                    <a:pt x="11209" y="20"/>
                    <a:pt x="11158" y="1"/>
                    <a:pt x="11106" y="1"/>
                  </a:cubicBezTo>
                  <a:cubicBezTo>
                    <a:pt x="11055" y="1"/>
                    <a:pt x="11003" y="20"/>
                    <a:pt x="10963" y="58"/>
                  </a:cubicBezTo>
                  <a:lnTo>
                    <a:pt x="10043" y="978"/>
                  </a:lnTo>
                  <a:cubicBezTo>
                    <a:pt x="9964" y="1054"/>
                    <a:pt x="9964" y="1181"/>
                    <a:pt x="10043" y="1260"/>
                  </a:cubicBezTo>
                  <a:lnTo>
                    <a:pt x="10058" y="1275"/>
                  </a:lnTo>
                  <a:lnTo>
                    <a:pt x="9659" y="1673"/>
                  </a:lnTo>
                  <a:cubicBezTo>
                    <a:pt x="9619" y="1713"/>
                    <a:pt x="9569" y="1738"/>
                    <a:pt x="9511" y="1742"/>
                  </a:cubicBezTo>
                  <a:cubicBezTo>
                    <a:pt x="9246" y="1760"/>
                    <a:pt x="8997" y="1872"/>
                    <a:pt x="8808" y="2061"/>
                  </a:cubicBezTo>
                  <a:lnTo>
                    <a:pt x="8566" y="2303"/>
                  </a:lnTo>
                  <a:cubicBezTo>
                    <a:pt x="8421" y="2451"/>
                    <a:pt x="8554" y="2652"/>
                    <a:pt x="8709" y="2652"/>
                  </a:cubicBezTo>
                  <a:cubicBezTo>
                    <a:pt x="8756" y="2652"/>
                    <a:pt x="8804" y="2633"/>
                    <a:pt x="8848" y="2589"/>
                  </a:cubicBezTo>
                  <a:lnTo>
                    <a:pt x="9091" y="2343"/>
                  </a:lnTo>
                  <a:cubicBezTo>
                    <a:pt x="9210" y="2224"/>
                    <a:pt x="9370" y="2151"/>
                    <a:pt x="9540" y="2140"/>
                  </a:cubicBezTo>
                  <a:cubicBezTo>
                    <a:pt x="9692" y="2130"/>
                    <a:pt x="9837" y="2064"/>
                    <a:pt x="9945" y="1956"/>
                  </a:cubicBezTo>
                  <a:lnTo>
                    <a:pt x="10340" y="1557"/>
                  </a:lnTo>
                  <a:lnTo>
                    <a:pt x="12126" y="3343"/>
                  </a:lnTo>
                  <a:lnTo>
                    <a:pt x="11926" y="3546"/>
                  </a:lnTo>
                  <a:cubicBezTo>
                    <a:pt x="11648" y="3824"/>
                    <a:pt x="11503" y="4205"/>
                    <a:pt x="11521" y="4600"/>
                  </a:cubicBezTo>
                  <a:cubicBezTo>
                    <a:pt x="11564" y="5356"/>
                    <a:pt x="11640" y="6345"/>
                    <a:pt x="11774" y="6834"/>
                  </a:cubicBezTo>
                  <a:cubicBezTo>
                    <a:pt x="11742" y="6867"/>
                    <a:pt x="11706" y="6896"/>
                    <a:pt x="11666" y="6921"/>
                  </a:cubicBezTo>
                  <a:cubicBezTo>
                    <a:pt x="11635" y="6928"/>
                    <a:pt x="11604" y="6931"/>
                    <a:pt x="11574" y="6931"/>
                  </a:cubicBezTo>
                  <a:cubicBezTo>
                    <a:pt x="11427" y="6931"/>
                    <a:pt x="11287" y="6854"/>
                    <a:pt x="11209" y="6725"/>
                  </a:cubicBezTo>
                  <a:lnTo>
                    <a:pt x="10746" y="5581"/>
                  </a:lnTo>
                  <a:cubicBezTo>
                    <a:pt x="10713" y="5502"/>
                    <a:pt x="10636" y="5457"/>
                    <a:pt x="10558" y="5457"/>
                  </a:cubicBezTo>
                  <a:cubicBezTo>
                    <a:pt x="10508" y="5457"/>
                    <a:pt x="10458" y="5476"/>
                    <a:pt x="10420" y="5516"/>
                  </a:cubicBezTo>
                  <a:lnTo>
                    <a:pt x="8750" y="7185"/>
                  </a:lnTo>
                  <a:cubicBezTo>
                    <a:pt x="8721" y="7127"/>
                    <a:pt x="8681" y="7073"/>
                    <a:pt x="8638" y="7026"/>
                  </a:cubicBezTo>
                  <a:lnTo>
                    <a:pt x="8558" y="6950"/>
                  </a:lnTo>
                  <a:cubicBezTo>
                    <a:pt x="8511" y="6903"/>
                    <a:pt x="8457" y="6863"/>
                    <a:pt x="8399" y="6834"/>
                  </a:cubicBezTo>
                  <a:lnTo>
                    <a:pt x="9391" y="5842"/>
                  </a:lnTo>
                  <a:cubicBezTo>
                    <a:pt x="9541" y="5698"/>
                    <a:pt x="9406" y="5494"/>
                    <a:pt x="9251" y="5494"/>
                  </a:cubicBezTo>
                  <a:cubicBezTo>
                    <a:pt x="9203" y="5494"/>
                    <a:pt x="9153" y="5513"/>
                    <a:pt x="9109" y="5559"/>
                  </a:cubicBezTo>
                  <a:lnTo>
                    <a:pt x="8301" y="6371"/>
                  </a:lnTo>
                  <a:cubicBezTo>
                    <a:pt x="8269" y="6305"/>
                    <a:pt x="8229" y="6247"/>
                    <a:pt x="8178" y="6197"/>
                  </a:cubicBezTo>
                  <a:lnTo>
                    <a:pt x="8124" y="6142"/>
                  </a:lnTo>
                  <a:cubicBezTo>
                    <a:pt x="8073" y="6092"/>
                    <a:pt x="8015" y="6048"/>
                    <a:pt x="7950" y="6019"/>
                  </a:cubicBezTo>
                  <a:lnTo>
                    <a:pt x="8982" y="4987"/>
                  </a:lnTo>
                  <a:cubicBezTo>
                    <a:pt x="9132" y="4843"/>
                    <a:pt x="8997" y="4639"/>
                    <a:pt x="8841" y="4639"/>
                  </a:cubicBezTo>
                  <a:cubicBezTo>
                    <a:pt x="8794" y="4639"/>
                    <a:pt x="8744" y="4659"/>
                    <a:pt x="8700" y="4705"/>
                  </a:cubicBezTo>
                  <a:lnTo>
                    <a:pt x="7754" y="5646"/>
                  </a:lnTo>
                  <a:cubicBezTo>
                    <a:pt x="7725" y="5581"/>
                    <a:pt x="7682" y="5519"/>
                    <a:pt x="7631" y="5465"/>
                  </a:cubicBezTo>
                  <a:lnTo>
                    <a:pt x="7584" y="5422"/>
                  </a:lnTo>
                  <a:cubicBezTo>
                    <a:pt x="7533" y="5367"/>
                    <a:pt x="7472" y="5327"/>
                    <a:pt x="7403" y="5295"/>
                  </a:cubicBezTo>
                  <a:lnTo>
                    <a:pt x="8124" y="4574"/>
                  </a:lnTo>
                  <a:cubicBezTo>
                    <a:pt x="8273" y="4430"/>
                    <a:pt x="8139" y="4227"/>
                    <a:pt x="7983" y="4227"/>
                  </a:cubicBezTo>
                  <a:cubicBezTo>
                    <a:pt x="7935" y="4227"/>
                    <a:pt x="7885" y="4246"/>
                    <a:pt x="7841" y="4292"/>
                  </a:cubicBezTo>
                  <a:lnTo>
                    <a:pt x="7236" y="4900"/>
                  </a:lnTo>
                  <a:cubicBezTo>
                    <a:pt x="7204" y="4828"/>
                    <a:pt x="7160" y="4766"/>
                    <a:pt x="7106" y="4712"/>
                  </a:cubicBezTo>
                  <a:lnTo>
                    <a:pt x="7073" y="4679"/>
                  </a:lnTo>
                  <a:cubicBezTo>
                    <a:pt x="7019" y="4625"/>
                    <a:pt x="6954" y="4581"/>
                    <a:pt x="6885" y="4549"/>
                  </a:cubicBezTo>
                  <a:lnTo>
                    <a:pt x="8290" y="3147"/>
                  </a:lnTo>
                  <a:cubicBezTo>
                    <a:pt x="8440" y="3000"/>
                    <a:pt x="8305" y="2798"/>
                    <a:pt x="8149" y="2798"/>
                  </a:cubicBezTo>
                  <a:cubicBezTo>
                    <a:pt x="8101" y="2798"/>
                    <a:pt x="8052" y="2816"/>
                    <a:pt x="8008" y="2861"/>
                  </a:cubicBezTo>
                  <a:lnTo>
                    <a:pt x="6852" y="4020"/>
                  </a:lnTo>
                  <a:lnTo>
                    <a:pt x="6034" y="3198"/>
                  </a:lnTo>
                  <a:lnTo>
                    <a:pt x="6910" y="2843"/>
                  </a:lnTo>
                  <a:cubicBezTo>
                    <a:pt x="6918" y="2839"/>
                    <a:pt x="6925" y="2836"/>
                    <a:pt x="6932" y="2832"/>
                  </a:cubicBezTo>
                  <a:cubicBezTo>
                    <a:pt x="7265" y="2640"/>
                    <a:pt x="7425" y="2249"/>
                    <a:pt x="7320" y="1883"/>
                  </a:cubicBezTo>
                  <a:cubicBezTo>
                    <a:pt x="7312" y="1865"/>
                    <a:pt x="7305" y="1847"/>
                    <a:pt x="7298" y="1833"/>
                  </a:cubicBezTo>
                  <a:cubicBezTo>
                    <a:pt x="7197" y="1672"/>
                    <a:pt x="7047" y="1498"/>
                    <a:pt x="6874" y="1498"/>
                  </a:cubicBezTo>
                  <a:cubicBezTo>
                    <a:pt x="6848" y="1498"/>
                    <a:pt x="6821" y="1502"/>
                    <a:pt x="6794" y="1510"/>
                  </a:cubicBezTo>
                  <a:cubicBezTo>
                    <a:pt x="6465" y="1615"/>
                    <a:pt x="5686" y="1706"/>
                    <a:pt x="4596" y="1764"/>
                  </a:cubicBezTo>
                  <a:cubicBezTo>
                    <a:pt x="4579" y="1765"/>
                    <a:pt x="4562" y="1765"/>
                    <a:pt x="4545" y="1765"/>
                  </a:cubicBezTo>
                  <a:cubicBezTo>
                    <a:pt x="4284" y="1765"/>
                    <a:pt x="4033" y="1661"/>
                    <a:pt x="3846" y="1478"/>
                  </a:cubicBezTo>
                  <a:lnTo>
                    <a:pt x="3647" y="1275"/>
                  </a:lnTo>
                  <a:lnTo>
                    <a:pt x="3662" y="1260"/>
                  </a:lnTo>
                  <a:cubicBezTo>
                    <a:pt x="3738" y="1181"/>
                    <a:pt x="3738" y="1054"/>
                    <a:pt x="3662" y="978"/>
                  </a:cubicBezTo>
                  <a:lnTo>
                    <a:pt x="2742" y="58"/>
                  </a:lnTo>
                  <a:cubicBezTo>
                    <a:pt x="2704" y="20"/>
                    <a:pt x="2653" y="1"/>
                    <a:pt x="260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9" name="Google Shape;399;p1"/>
          <p:cNvPicPr preferRelativeResize="0"/>
          <p:nvPr/>
        </p:nvPicPr>
        <p:blipFill rotWithShape="1">
          <a:blip r:embed="rId4">
            <a:alphaModFix/>
          </a:blip>
          <a:srcRect b="0" l="0" r="0" t="0"/>
          <a:stretch/>
        </p:blipFill>
        <p:spPr>
          <a:xfrm>
            <a:off x="7730625" y="3592951"/>
            <a:ext cx="1079851" cy="992801"/>
          </a:xfrm>
          <a:prstGeom prst="rect">
            <a:avLst/>
          </a:prstGeom>
          <a:noFill/>
          <a:ln>
            <a:noFill/>
          </a:ln>
        </p:spPr>
      </p:pic>
      <p:sp>
        <p:nvSpPr>
          <p:cNvPr id="400" name="Google Shape;400;p1"/>
          <p:cNvSpPr txBox="1"/>
          <p:nvPr/>
        </p:nvSpPr>
        <p:spPr>
          <a:xfrm>
            <a:off x="4934425" y="2260634"/>
            <a:ext cx="343759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Under  Supervision of  AST ACADEMY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500"/>
              <a:t>Challenges faced in data collection and solution</a:t>
            </a:r>
            <a:endParaRPr sz="2500"/>
          </a:p>
        </p:txBody>
      </p:sp>
      <p:cxnSp>
        <p:nvCxnSpPr>
          <p:cNvPr id="617" name="Google Shape;617;p10"/>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grpSp>
        <p:nvGrpSpPr>
          <p:cNvPr id="618" name="Google Shape;618;p10"/>
          <p:cNvGrpSpPr/>
          <p:nvPr/>
        </p:nvGrpSpPr>
        <p:grpSpPr>
          <a:xfrm>
            <a:off x="-682889" y="4410077"/>
            <a:ext cx="2560434" cy="561594"/>
            <a:chOff x="2871050" y="2458250"/>
            <a:chExt cx="1107550" cy="242925"/>
          </a:xfrm>
        </p:grpSpPr>
        <p:sp>
          <p:nvSpPr>
            <p:cNvPr id="619" name="Google Shape;619;p10"/>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2" name="Google Shape;622;p10"/>
          <p:cNvSpPr txBox="1"/>
          <p:nvPr>
            <p:ph idx="2" type="subTitle"/>
          </p:nvPr>
        </p:nvSpPr>
        <p:spPr>
          <a:xfrm>
            <a:off x="476095" y="1464672"/>
            <a:ext cx="2802900" cy="447300"/>
          </a:xfrm>
          <a:prstGeom prst="rect">
            <a:avLst/>
          </a:prstGeom>
          <a:noFill/>
          <a:ln>
            <a:noFill/>
          </a:ln>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a:t>Handling Outlier </a:t>
            </a:r>
            <a:endParaRPr/>
          </a:p>
        </p:txBody>
      </p:sp>
      <p:pic>
        <p:nvPicPr>
          <p:cNvPr descr="A screen shot of a graph&#10;&#10;Description automatically generated" id="623" name="Google Shape;623;p10"/>
          <p:cNvPicPr preferRelativeResize="0"/>
          <p:nvPr/>
        </p:nvPicPr>
        <p:blipFill rotWithShape="1">
          <a:blip r:embed="rId3">
            <a:alphaModFix/>
          </a:blip>
          <a:srcRect b="0" l="0" r="0" t="0"/>
          <a:stretch/>
        </p:blipFill>
        <p:spPr>
          <a:xfrm>
            <a:off x="2961503" y="1561074"/>
            <a:ext cx="6182496" cy="3517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500"/>
              <a:t>Challenges faced in data collection and solution</a:t>
            </a:r>
            <a:endParaRPr sz="2500"/>
          </a:p>
        </p:txBody>
      </p:sp>
      <p:cxnSp>
        <p:nvCxnSpPr>
          <p:cNvPr id="629" name="Google Shape;629;p11"/>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grpSp>
        <p:nvGrpSpPr>
          <p:cNvPr id="630" name="Google Shape;630;p11"/>
          <p:cNvGrpSpPr/>
          <p:nvPr/>
        </p:nvGrpSpPr>
        <p:grpSpPr>
          <a:xfrm>
            <a:off x="-682889" y="4410077"/>
            <a:ext cx="2560434" cy="561594"/>
            <a:chOff x="2871050" y="2458250"/>
            <a:chExt cx="1107550" cy="242925"/>
          </a:xfrm>
        </p:grpSpPr>
        <p:sp>
          <p:nvSpPr>
            <p:cNvPr id="631" name="Google Shape;631;p11"/>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1"/>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1"/>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11"/>
          <p:cNvSpPr txBox="1"/>
          <p:nvPr>
            <p:ph idx="2" type="subTitle"/>
          </p:nvPr>
        </p:nvSpPr>
        <p:spPr>
          <a:xfrm>
            <a:off x="476101" y="1464675"/>
            <a:ext cx="3288900" cy="447300"/>
          </a:xfrm>
          <a:prstGeom prst="rect">
            <a:avLst/>
          </a:prstGeom>
          <a:noFill/>
          <a:ln>
            <a:noFill/>
          </a:ln>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a:t>Handling Missing Values</a:t>
            </a:r>
            <a:endParaRPr/>
          </a:p>
        </p:txBody>
      </p:sp>
      <p:sp>
        <p:nvSpPr>
          <p:cNvPr id="635" name="Google Shape;635;p11"/>
          <p:cNvSpPr txBox="1"/>
          <p:nvPr/>
        </p:nvSpPr>
        <p:spPr>
          <a:xfrm>
            <a:off x="589150" y="1995950"/>
            <a:ext cx="7514100" cy="2801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1200"/>
              </a:spcBef>
              <a:spcAft>
                <a:spcPts val="0"/>
              </a:spcAft>
              <a:buClr>
                <a:srgbClr val="000000"/>
              </a:buClr>
              <a:buSzPts val="1500"/>
              <a:buFont typeface="Arial"/>
              <a:buChar char="❏"/>
            </a:pPr>
            <a:r>
              <a:rPr b="0" i="0" lang="en-US" sz="1500" u="none" cap="none" strike="noStrike">
                <a:solidFill>
                  <a:srgbClr val="000000"/>
                </a:solidFill>
                <a:latin typeface="Playfair Display ExtraBold"/>
                <a:ea typeface="Playfair Display ExtraBold"/>
                <a:cs typeface="Playfair Display ExtraBold"/>
                <a:sym typeface="Playfair Display ExtraBold"/>
              </a:rPr>
              <a:t>Mode Imputation:</a:t>
            </a:r>
            <a:r>
              <a:rPr b="1" i="0" lang="en-US" sz="1500" u="none" cap="none" strike="noStrike">
                <a:solidFill>
                  <a:srgbClr val="000000"/>
                </a:solidFill>
                <a:latin typeface="Playfair Display"/>
                <a:ea typeface="Playfair Display"/>
                <a:cs typeface="Playfair Display"/>
                <a:sym typeface="Playfair Display"/>
              </a:rPr>
              <a:t> </a:t>
            </a:r>
            <a:endParaRPr b="1" i="0" sz="1500" u="none" cap="none" strike="noStrike">
              <a:solidFill>
                <a:srgbClr val="000000"/>
              </a:solidFill>
              <a:latin typeface="Playfair Display"/>
              <a:ea typeface="Playfair Display"/>
              <a:cs typeface="Playfair Display"/>
              <a:sym typeface="Playfair Display"/>
            </a:endParaRPr>
          </a:p>
          <a:p>
            <a:pPr indent="0" lvl="0" marL="457200" marR="0" rtl="0" algn="l">
              <a:lnSpc>
                <a:spcPct val="115000"/>
              </a:lnSpc>
              <a:spcBef>
                <a:spcPts val="12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Filled missing values in the "country" column with the most frequent value (mode) to preserve data integrity.</a:t>
            </a:r>
            <a:endParaRPr b="0" i="0" sz="1400" u="none" cap="none" strike="noStrike">
              <a:solidFill>
                <a:srgbClr val="000000"/>
              </a:solidFill>
              <a:latin typeface="Playfair Display"/>
              <a:ea typeface="Playfair Display"/>
              <a:cs typeface="Playfair Display"/>
              <a:sym typeface="Playfair Display"/>
            </a:endParaRPr>
          </a:p>
          <a:p>
            <a:pPr indent="-323850" lvl="0" marL="457200" marR="0" rtl="0" algn="l">
              <a:lnSpc>
                <a:spcPct val="115000"/>
              </a:lnSpc>
              <a:spcBef>
                <a:spcPts val="1200"/>
              </a:spcBef>
              <a:spcAft>
                <a:spcPts val="0"/>
              </a:spcAft>
              <a:buClr>
                <a:srgbClr val="000000"/>
              </a:buClr>
              <a:buSzPts val="1500"/>
              <a:buFont typeface="Playfair Display ExtraBold"/>
              <a:buChar char="❏"/>
            </a:pPr>
            <a:r>
              <a:rPr b="0" i="0" lang="en-US" sz="1500" u="none" cap="none" strike="noStrike">
                <a:solidFill>
                  <a:srgbClr val="000000"/>
                </a:solidFill>
                <a:latin typeface="Playfair Display ExtraBold"/>
                <a:ea typeface="Playfair Display ExtraBold"/>
                <a:cs typeface="Playfair Display ExtraBold"/>
                <a:sym typeface="Playfair Display ExtraBold"/>
              </a:rPr>
              <a:t>Consistent Handling: </a:t>
            </a:r>
            <a:endParaRPr b="0" i="0" sz="1500" u="none" cap="none" strike="noStrike">
              <a:solidFill>
                <a:srgbClr val="000000"/>
              </a:solidFill>
              <a:latin typeface="Playfair Display ExtraBold"/>
              <a:ea typeface="Playfair Display ExtraBold"/>
              <a:cs typeface="Playfair Display ExtraBold"/>
              <a:sym typeface="Playfair Display ExtraBold"/>
            </a:endParaRPr>
          </a:p>
          <a:p>
            <a:pPr indent="0" lvl="0" marL="457200" marR="0" rtl="0" algn="l">
              <a:lnSpc>
                <a:spcPct val="115000"/>
              </a:lnSpc>
              <a:spcBef>
                <a:spcPts val="12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Replaced NaN values in the "cast" and "director" columns with "No Data" for consistent representation and that we use it appears in part of modeling and handle it</a:t>
            </a:r>
            <a:r>
              <a:rPr b="0" i="0" lang="en-US" sz="1400" u="none" cap="none" strike="noStrike">
                <a:solidFill>
                  <a:srgbClr val="000000"/>
                </a:solidFill>
                <a:latin typeface="Playfair Display"/>
                <a:ea typeface="Playfair Display"/>
                <a:cs typeface="Playfair Display"/>
                <a:sym typeface="Playfair Display"/>
              </a:rPr>
              <a:t> </a:t>
            </a:r>
            <a:endParaRPr b="0" i="0" sz="1400" u="none" cap="none" strike="noStrike">
              <a:solidFill>
                <a:srgbClr val="000000"/>
              </a:solidFill>
              <a:latin typeface="Playfair Display"/>
              <a:ea typeface="Playfair Display"/>
              <a:cs typeface="Playfair Display"/>
              <a:sym typeface="Playfair Display"/>
            </a:endParaRPr>
          </a:p>
          <a:p>
            <a:pPr indent="0" lvl="0" marL="457200" marR="0" rtl="0" algn="l">
              <a:lnSpc>
                <a:spcPct val="115000"/>
              </a:lnSpc>
              <a:spcBef>
                <a:spcPts val="1200"/>
              </a:spcBef>
              <a:spcAft>
                <a:spcPts val="1200"/>
              </a:spcAft>
              <a:buClr>
                <a:srgbClr val="000000"/>
              </a:buClr>
              <a:buSzPts val="1500"/>
              <a:buFont typeface="Arial"/>
              <a:buNone/>
            </a:pPr>
            <a:r>
              <a:t/>
            </a:r>
            <a:endParaRPr b="0" i="0" sz="1500" u="none" cap="none" strike="noStrike">
              <a:solidFill>
                <a:srgbClr val="000000"/>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2"/>
          <p:cNvSpPr txBox="1"/>
          <p:nvPr>
            <p:ph type="title"/>
          </p:nvPr>
        </p:nvSpPr>
        <p:spPr>
          <a:xfrm>
            <a:off x="1238726" y="2197344"/>
            <a:ext cx="3343500" cy="10340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t>Exploratory Data Analysis (EDA)</a:t>
            </a:r>
            <a:endParaRPr sz="2800"/>
          </a:p>
        </p:txBody>
      </p:sp>
      <p:sp>
        <p:nvSpPr>
          <p:cNvPr id="641" name="Google Shape;641;p12"/>
          <p:cNvSpPr txBox="1"/>
          <p:nvPr>
            <p:ph idx="2" type="title"/>
          </p:nvPr>
        </p:nvSpPr>
        <p:spPr>
          <a:xfrm>
            <a:off x="2550695" y="1232963"/>
            <a:ext cx="174873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US"/>
              <a:t>03</a:t>
            </a:r>
            <a:endParaRPr/>
          </a:p>
        </p:txBody>
      </p:sp>
      <p:sp>
        <p:nvSpPr>
          <p:cNvPr id="642" name="Google Shape;642;p12"/>
          <p:cNvSpPr/>
          <p:nvPr/>
        </p:nvSpPr>
        <p:spPr>
          <a:xfrm>
            <a:off x="4837225" y="530845"/>
            <a:ext cx="3584400" cy="40647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cxnSp>
        <p:nvCxnSpPr>
          <p:cNvPr id="643" name="Google Shape;643;p12"/>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644" name="Google Shape;644;p12"/>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645" name="Google Shape;645;p12"/>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2"/>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7" name="Google Shape;647;p12"/>
          <p:cNvGrpSpPr/>
          <p:nvPr/>
        </p:nvGrpSpPr>
        <p:grpSpPr>
          <a:xfrm>
            <a:off x="2801302" y="4604188"/>
            <a:ext cx="1441459" cy="315279"/>
            <a:chOff x="4290125" y="2631325"/>
            <a:chExt cx="500750" cy="109525"/>
          </a:xfrm>
        </p:grpSpPr>
        <p:sp>
          <p:nvSpPr>
            <p:cNvPr id="648" name="Google Shape;648;p12"/>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2"/>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2"/>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 name="Google Shape;651;p12"/>
          <p:cNvGrpSpPr/>
          <p:nvPr/>
        </p:nvGrpSpPr>
        <p:grpSpPr>
          <a:xfrm>
            <a:off x="5136556" y="1588168"/>
            <a:ext cx="3030068" cy="1873734"/>
            <a:chOff x="724986" y="3605478"/>
            <a:chExt cx="1368680" cy="682919"/>
          </a:xfrm>
        </p:grpSpPr>
        <p:grpSp>
          <p:nvGrpSpPr>
            <p:cNvPr id="652" name="Google Shape;652;p12"/>
            <p:cNvGrpSpPr/>
            <p:nvPr/>
          </p:nvGrpSpPr>
          <p:grpSpPr>
            <a:xfrm>
              <a:off x="1289102" y="3823629"/>
              <a:ext cx="240442" cy="250435"/>
              <a:chOff x="-165066" y="3843615"/>
              <a:chExt cx="221259" cy="230455"/>
            </a:xfrm>
          </p:grpSpPr>
          <p:sp>
            <p:nvSpPr>
              <p:cNvPr id="653" name="Google Shape;653;p1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12"/>
            <p:cNvGrpSpPr/>
            <p:nvPr/>
          </p:nvGrpSpPr>
          <p:grpSpPr>
            <a:xfrm>
              <a:off x="724986" y="3605478"/>
              <a:ext cx="1368680" cy="682919"/>
              <a:chOff x="724986" y="3605478"/>
              <a:chExt cx="1368680" cy="682919"/>
            </a:xfrm>
          </p:grpSpPr>
          <p:grpSp>
            <p:nvGrpSpPr>
              <p:cNvPr id="674" name="Google Shape;674;p12"/>
              <p:cNvGrpSpPr/>
              <p:nvPr/>
            </p:nvGrpSpPr>
            <p:grpSpPr>
              <a:xfrm>
                <a:off x="1498221" y="4047614"/>
                <a:ext cx="529172" cy="240783"/>
                <a:chOff x="1498221" y="4047614"/>
                <a:chExt cx="529172" cy="240783"/>
              </a:xfrm>
            </p:grpSpPr>
            <p:grpSp>
              <p:nvGrpSpPr>
                <p:cNvPr id="675" name="Google Shape;675;p12"/>
                <p:cNvGrpSpPr/>
                <p:nvPr/>
              </p:nvGrpSpPr>
              <p:grpSpPr>
                <a:xfrm>
                  <a:off x="1826655" y="4224370"/>
                  <a:ext cx="200738" cy="25631"/>
                  <a:chOff x="1826655" y="4224370"/>
                  <a:chExt cx="200738" cy="25631"/>
                </a:xfrm>
              </p:grpSpPr>
              <p:sp>
                <p:nvSpPr>
                  <p:cNvPr id="676" name="Google Shape;676;p1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 name="Google Shape;678;p12"/>
                <p:cNvGrpSpPr/>
                <p:nvPr/>
              </p:nvGrpSpPr>
              <p:grpSpPr>
                <a:xfrm>
                  <a:off x="1498221" y="4047614"/>
                  <a:ext cx="328445" cy="240783"/>
                  <a:chOff x="1498221" y="4047614"/>
                  <a:chExt cx="328445" cy="240783"/>
                </a:xfrm>
              </p:grpSpPr>
              <p:sp>
                <p:nvSpPr>
                  <p:cNvPr id="679" name="Google Shape;679;p1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0" name="Google Shape;680;p12"/>
                  <p:cNvGrpSpPr/>
                  <p:nvPr/>
                </p:nvGrpSpPr>
                <p:grpSpPr>
                  <a:xfrm>
                    <a:off x="1498221" y="4047614"/>
                    <a:ext cx="150566" cy="190415"/>
                    <a:chOff x="1498221" y="4047614"/>
                    <a:chExt cx="150566" cy="190415"/>
                  </a:xfrm>
                </p:grpSpPr>
                <p:sp>
                  <p:nvSpPr>
                    <p:cNvPr id="681" name="Google Shape;681;p1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683" name="Google Shape;683;p12"/>
              <p:cNvGrpSpPr/>
              <p:nvPr/>
            </p:nvGrpSpPr>
            <p:grpSpPr>
              <a:xfrm>
                <a:off x="1560718" y="3800594"/>
                <a:ext cx="532948" cy="302090"/>
                <a:chOff x="1560718" y="3800594"/>
                <a:chExt cx="532948" cy="302090"/>
              </a:xfrm>
            </p:grpSpPr>
            <p:grpSp>
              <p:nvGrpSpPr>
                <p:cNvPr id="684" name="Google Shape;684;p12"/>
                <p:cNvGrpSpPr/>
                <p:nvPr/>
              </p:nvGrpSpPr>
              <p:grpSpPr>
                <a:xfrm>
                  <a:off x="1912179" y="3827344"/>
                  <a:ext cx="181487" cy="25631"/>
                  <a:chOff x="1912179" y="3827344"/>
                  <a:chExt cx="181487" cy="25631"/>
                </a:xfrm>
              </p:grpSpPr>
              <p:sp>
                <p:nvSpPr>
                  <p:cNvPr id="685" name="Google Shape;685;p1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12"/>
                <p:cNvGrpSpPr/>
                <p:nvPr/>
              </p:nvGrpSpPr>
              <p:grpSpPr>
                <a:xfrm>
                  <a:off x="1912179" y="4044504"/>
                  <a:ext cx="181487" cy="25622"/>
                  <a:chOff x="1912179" y="4044505"/>
                  <a:chExt cx="181487" cy="25622"/>
                </a:xfrm>
              </p:grpSpPr>
              <p:sp>
                <p:nvSpPr>
                  <p:cNvPr id="688" name="Google Shape;688;p1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12"/>
                <p:cNvGrpSpPr/>
                <p:nvPr/>
              </p:nvGrpSpPr>
              <p:grpSpPr>
                <a:xfrm>
                  <a:off x="1560718" y="3800594"/>
                  <a:ext cx="351472" cy="302090"/>
                  <a:chOff x="1560718" y="3800594"/>
                  <a:chExt cx="351472" cy="302090"/>
                </a:xfrm>
              </p:grpSpPr>
              <p:grpSp>
                <p:nvGrpSpPr>
                  <p:cNvPr id="691" name="Google Shape;691;p12"/>
                  <p:cNvGrpSpPr/>
                  <p:nvPr/>
                </p:nvGrpSpPr>
                <p:grpSpPr>
                  <a:xfrm>
                    <a:off x="1560718" y="3842857"/>
                    <a:ext cx="173587" cy="217131"/>
                    <a:chOff x="1560718" y="3842857"/>
                    <a:chExt cx="173587" cy="217131"/>
                  </a:xfrm>
                </p:grpSpPr>
                <p:sp>
                  <p:nvSpPr>
                    <p:cNvPr id="692" name="Google Shape;692;p1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5" name="Google Shape;695;p1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97" name="Google Shape;697;p1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8" name="Google Shape;698;p12"/>
              <p:cNvGrpSpPr/>
              <p:nvPr/>
            </p:nvGrpSpPr>
            <p:grpSpPr>
              <a:xfrm>
                <a:off x="785350" y="3605478"/>
                <a:ext cx="535311" cy="249245"/>
                <a:chOff x="785350" y="3605478"/>
                <a:chExt cx="535311" cy="249245"/>
              </a:xfrm>
            </p:grpSpPr>
            <p:grpSp>
              <p:nvGrpSpPr>
                <p:cNvPr id="699" name="Google Shape;699;p12"/>
                <p:cNvGrpSpPr/>
                <p:nvPr/>
              </p:nvGrpSpPr>
              <p:grpSpPr>
                <a:xfrm>
                  <a:off x="785350" y="3605478"/>
                  <a:ext cx="376191" cy="102736"/>
                  <a:chOff x="785350" y="3605478"/>
                  <a:chExt cx="376191" cy="102736"/>
                </a:xfrm>
              </p:grpSpPr>
              <p:sp>
                <p:nvSpPr>
                  <p:cNvPr id="700" name="Google Shape;700;p1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12"/>
                <p:cNvGrpSpPr/>
                <p:nvPr/>
              </p:nvGrpSpPr>
              <p:grpSpPr>
                <a:xfrm>
                  <a:off x="1161530" y="3655851"/>
                  <a:ext cx="159131" cy="198872"/>
                  <a:chOff x="1161530" y="3655851"/>
                  <a:chExt cx="159131" cy="198872"/>
                </a:xfrm>
              </p:grpSpPr>
              <p:sp>
                <p:nvSpPr>
                  <p:cNvPr id="704" name="Google Shape;704;p1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6" name="Google Shape;706;p12"/>
              <p:cNvGrpSpPr/>
              <p:nvPr/>
            </p:nvGrpSpPr>
            <p:grpSpPr>
              <a:xfrm>
                <a:off x="785350" y="4047614"/>
                <a:ext cx="535311" cy="240783"/>
                <a:chOff x="785350" y="4047614"/>
                <a:chExt cx="535311" cy="240783"/>
              </a:xfrm>
            </p:grpSpPr>
            <p:grpSp>
              <p:nvGrpSpPr>
                <p:cNvPr id="707" name="Google Shape;707;p12"/>
                <p:cNvGrpSpPr/>
                <p:nvPr/>
              </p:nvGrpSpPr>
              <p:grpSpPr>
                <a:xfrm>
                  <a:off x="1161636" y="4047614"/>
                  <a:ext cx="159025" cy="190415"/>
                  <a:chOff x="1161636" y="4047614"/>
                  <a:chExt cx="159025" cy="190415"/>
                </a:xfrm>
              </p:grpSpPr>
              <p:sp>
                <p:nvSpPr>
                  <p:cNvPr id="708" name="Google Shape;708;p1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 name="Google Shape;710;p12"/>
                <p:cNvGrpSpPr/>
                <p:nvPr/>
              </p:nvGrpSpPr>
              <p:grpSpPr>
                <a:xfrm>
                  <a:off x="785350" y="4185661"/>
                  <a:ext cx="376191" cy="102736"/>
                  <a:chOff x="785350" y="4185661"/>
                  <a:chExt cx="376191" cy="102736"/>
                </a:xfrm>
              </p:grpSpPr>
              <p:sp>
                <p:nvSpPr>
                  <p:cNvPr id="711" name="Google Shape;711;p1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14" name="Google Shape;714;p12"/>
              <p:cNvGrpSpPr/>
              <p:nvPr/>
            </p:nvGrpSpPr>
            <p:grpSpPr>
              <a:xfrm>
                <a:off x="1501054" y="3605478"/>
                <a:ext cx="526339" cy="249240"/>
                <a:chOff x="1501054" y="3605478"/>
                <a:chExt cx="526339" cy="249240"/>
              </a:xfrm>
            </p:grpSpPr>
            <p:grpSp>
              <p:nvGrpSpPr>
                <p:cNvPr id="715" name="Google Shape;715;p12"/>
                <p:cNvGrpSpPr/>
                <p:nvPr/>
              </p:nvGrpSpPr>
              <p:grpSpPr>
                <a:xfrm>
                  <a:off x="1834208" y="3643867"/>
                  <a:ext cx="193185" cy="25622"/>
                  <a:chOff x="1834208" y="3643867"/>
                  <a:chExt cx="193185" cy="25622"/>
                </a:xfrm>
              </p:grpSpPr>
              <p:sp>
                <p:nvSpPr>
                  <p:cNvPr id="716" name="Google Shape;716;p1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 name="Google Shape;718;p12"/>
                <p:cNvGrpSpPr/>
                <p:nvPr/>
              </p:nvGrpSpPr>
              <p:grpSpPr>
                <a:xfrm>
                  <a:off x="1501054" y="3605478"/>
                  <a:ext cx="333164" cy="249240"/>
                  <a:chOff x="1501054" y="3605478"/>
                  <a:chExt cx="333164" cy="249240"/>
                </a:xfrm>
              </p:grpSpPr>
              <p:sp>
                <p:nvSpPr>
                  <p:cNvPr id="719" name="Google Shape;719;p1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 name="Google Shape;720;p12"/>
                  <p:cNvGrpSpPr/>
                  <p:nvPr/>
                </p:nvGrpSpPr>
                <p:grpSpPr>
                  <a:xfrm>
                    <a:off x="1501054" y="3655851"/>
                    <a:ext cx="155286" cy="198867"/>
                    <a:chOff x="1501054" y="3655851"/>
                    <a:chExt cx="155286" cy="198867"/>
                  </a:xfrm>
                </p:grpSpPr>
                <p:sp>
                  <p:nvSpPr>
                    <p:cNvPr id="721" name="Google Shape;721;p1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723" name="Google Shape;723;p12"/>
              <p:cNvGrpSpPr/>
              <p:nvPr/>
            </p:nvGrpSpPr>
            <p:grpSpPr>
              <a:xfrm>
                <a:off x="724986" y="3800594"/>
                <a:ext cx="532949" cy="302090"/>
                <a:chOff x="724986" y="3800594"/>
                <a:chExt cx="532949" cy="302090"/>
              </a:xfrm>
            </p:grpSpPr>
            <p:grpSp>
              <p:nvGrpSpPr>
                <p:cNvPr id="724" name="Google Shape;724;p12"/>
                <p:cNvGrpSpPr/>
                <p:nvPr/>
              </p:nvGrpSpPr>
              <p:grpSpPr>
                <a:xfrm>
                  <a:off x="724986" y="4044367"/>
                  <a:ext cx="181314" cy="25626"/>
                  <a:chOff x="724986" y="4044367"/>
                  <a:chExt cx="181314" cy="25626"/>
                </a:xfrm>
              </p:grpSpPr>
              <p:sp>
                <p:nvSpPr>
                  <p:cNvPr id="725" name="Google Shape;725;p1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 name="Google Shape;727;p12"/>
                <p:cNvGrpSpPr/>
                <p:nvPr/>
              </p:nvGrpSpPr>
              <p:grpSpPr>
                <a:xfrm>
                  <a:off x="906290" y="3800594"/>
                  <a:ext cx="351645" cy="302090"/>
                  <a:chOff x="906290" y="3800594"/>
                  <a:chExt cx="351645" cy="302090"/>
                </a:xfrm>
              </p:grpSpPr>
              <p:grpSp>
                <p:nvGrpSpPr>
                  <p:cNvPr id="728" name="Google Shape;728;p12"/>
                  <p:cNvGrpSpPr/>
                  <p:nvPr/>
                </p:nvGrpSpPr>
                <p:grpSpPr>
                  <a:xfrm>
                    <a:off x="1084172" y="3842857"/>
                    <a:ext cx="173763" cy="217131"/>
                    <a:chOff x="1084172" y="3842857"/>
                    <a:chExt cx="173763" cy="217131"/>
                  </a:xfrm>
                </p:grpSpPr>
                <p:grpSp>
                  <p:nvGrpSpPr>
                    <p:cNvPr id="729" name="Google Shape;729;p12"/>
                    <p:cNvGrpSpPr/>
                    <p:nvPr/>
                  </p:nvGrpSpPr>
                  <p:grpSpPr>
                    <a:xfrm>
                      <a:off x="1156862" y="3936509"/>
                      <a:ext cx="101073" cy="25622"/>
                      <a:chOff x="1156862" y="3936509"/>
                      <a:chExt cx="101073" cy="25622"/>
                    </a:xfrm>
                  </p:grpSpPr>
                  <p:sp>
                    <p:nvSpPr>
                      <p:cNvPr id="730" name="Google Shape;730;p1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2" name="Google Shape;732;p1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3" name="Google Shape;733;p1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 name="Google Shape;735;p12"/>
                <p:cNvGrpSpPr/>
                <p:nvPr/>
              </p:nvGrpSpPr>
              <p:grpSpPr>
                <a:xfrm>
                  <a:off x="724986" y="3830189"/>
                  <a:ext cx="189533" cy="25626"/>
                  <a:chOff x="724986" y="3830189"/>
                  <a:chExt cx="189533" cy="25626"/>
                </a:xfrm>
              </p:grpSpPr>
              <p:sp>
                <p:nvSpPr>
                  <p:cNvPr id="736" name="Google Shape;736;p1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3"/>
          <p:cNvSpPr txBox="1"/>
          <p:nvPr>
            <p:ph idx="1" type="body"/>
          </p:nvPr>
        </p:nvSpPr>
        <p:spPr>
          <a:xfrm>
            <a:off x="416550" y="600775"/>
            <a:ext cx="7847700" cy="635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US"/>
              <a:t>Ratio of movies and TV shows in the concatenated Data and from that we find most data is Movies </a:t>
            </a:r>
            <a:endParaRPr b="1" sz="1800">
              <a:solidFill>
                <a:srgbClr val="000000"/>
              </a:solidFill>
              <a:highlight>
                <a:srgbClr val="FFFFFF"/>
              </a:highlight>
              <a:latin typeface="Playfair Display"/>
              <a:ea typeface="Playfair Display"/>
              <a:cs typeface="Playfair Display"/>
              <a:sym typeface="Playfair Display"/>
            </a:endParaRPr>
          </a:p>
          <a:p>
            <a:pPr indent="-228600" lvl="0" marL="457200" rtl="0" algn="l">
              <a:lnSpc>
                <a:spcPct val="100000"/>
              </a:lnSpc>
              <a:spcBef>
                <a:spcPts val="200"/>
              </a:spcBef>
              <a:spcAft>
                <a:spcPts val="0"/>
              </a:spcAft>
              <a:buClr>
                <a:schemeClr val="accent1"/>
              </a:buClr>
              <a:buSzPts val="1400"/>
              <a:buNone/>
            </a:pPr>
            <a:r>
              <a:t/>
            </a:r>
            <a:endParaRPr/>
          </a:p>
        </p:txBody>
      </p:sp>
      <p:pic>
        <p:nvPicPr>
          <p:cNvPr id="743" name="Google Shape;743;p13"/>
          <p:cNvPicPr preferRelativeResize="0"/>
          <p:nvPr/>
        </p:nvPicPr>
        <p:blipFill rotWithShape="1">
          <a:blip r:embed="rId3">
            <a:alphaModFix/>
          </a:blip>
          <a:srcRect b="0" l="0" r="0" t="0"/>
          <a:stretch/>
        </p:blipFill>
        <p:spPr>
          <a:xfrm>
            <a:off x="3742125" y="1310175"/>
            <a:ext cx="4292000" cy="336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4"/>
          <p:cNvSpPr txBox="1"/>
          <p:nvPr>
            <p:ph idx="1" type="body"/>
          </p:nvPr>
        </p:nvSpPr>
        <p:spPr>
          <a:xfrm>
            <a:off x="336000" y="764050"/>
            <a:ext cx="8085600" cy="1743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US"/>
              <a:t>Horizontal bar chart to visualize the number of content pieces by country looks great and get most five counters are :</a:t>
            </a:r>
            <a:endParaRPr b="1"/>
          </a:p>
          <a:p>
            <a:pPr indent="-228600" lvl="0" marL="457200" rtl="0" algn="l">
              <a:lnSpc>
                <a:spcPct val="100000"/>
              </a:lnSpc>
              <a:spcBef>
                <a:spcPts val="0"/>
              </a:spcBef>
              <a:spcAft>
                <a:spcPts val="0"/>
              </a:spcAft>
              <a:buSzPts val="1400"/>
              <a:buNone/>
            </a:pPr>
            <a:r>
              <a:rPr lang="en-US"/>
              <a:t>1- Usa </a:t>
            </a:r>
            <a:endParaRPr/>
          </a:p>
          <a:p>
            <a:pPr indent="-228600" lvl="0" marL="457200" rtl="0" algn="l">
              <a:lnSpc>
                <a:spcPct val="100000"/>
              </a:lnSpc>
              <a:spcBef>
                <a:spcPts val="0"/>
              </a:spcBef>
              <a:spcAft>
                <a:spcPts val="0"/>
              </a:spcAft>
              <a:buSzPts val="1400"/>
              <a:buNone/>
            </a:pPr>
            <a:r>
              <a:rPr lang="en-US"/>
              <a:t>2- India</a:t>
            </a:r>
            <a:endParaRPr/>
          </a:p>
          <a:p>
            <a:pPr indent="-228600" lvl="0" marL="457200" rtl="0" algn="l">
              <a:lnSpc>
                <a:spcPct val="100000"/>
              </a:lnSpc>
              <a:spcBef>
                <a:spcPts val="0"/>
              </a:spcBef>
              <a:spcAft>
                <a:spcPts val="0"/>
              </a:spcAft>
              <a:buSzPts val="1400"/>
              <a:buNone/>
            </a:pPr>
            <a:r>
              <a:rPr lang="en-US"/>
              <a:t>3- United kingdom</a:t>
            </a:r>
            <a:endParaRPr/>
          </a:p>
          <a:p>
            <a:pPr indent="-228600" lvl="0" marL="457200" rtl="0" algn="l">
              <a:lnSpc>
                <a:spcPct val="100000"/>
              </a:lnSpc>
              <a:spcBef>
                <a:spcPts val="0"/>
              </a:spcBef>
              <a:spcAft>
                <a:spcPts val="0"/>
              </a:spcAft>
              <a:buSzPts val="1400"/>
              <a:buNone/>
            </a:pPr>
            <a:r>
              <a:rPr lang="en-US"/>
              <a:t>4- Canada</a:t>
            </a:r>
            <a:endParaRPr/>
          </a:p>
          <a:p>
            <a:pPr indent="-228600" lvl="0" marL="457200" rtl="0" algn="l">
              <a:lnSpc>
                <a:spcPct val="100000"/>
              </a:lnSpc>
              <a:spcBef>
                <a:spcPts val="0"/>
              </a:spcBef>
              <a:spcAft>
                <a:spcPts val="0"/>
              </a:spcAft>
              <a:buSzPts val="1400"/>
              <a:buNone/>
            </a:pPr>
            <a:r>
              <a:rPr lang="en-US"/>
              <a:t>5- Franca</a:t>
            </a:r>
            <a:endParaRPr b="1">
              <a:latin typeface="Playfair Display"/>
              <a:ea typeface="Playfair Display"/>
              <a:cs typeface="Playfair Display"/>
              <a:sym typeface="Playfair Display"/>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p:txBody>
      </p:sp>
      <p:pic>
        <p:nvPicPr>
          <p:cNvPr id="749" name="Google Shape;749;p14"/>
          <p:cNvPicPr preferRelativeResize="0"/>
          <p:nvPr/>
        </p:nvPicPr>
        <p:blipFill rotWithShape="1">
          <a:blip r:embed="rId3">
            <a:alphaModFix/>
          </a:blip>
          <a:srcRect b="0" l="0" r="0" t="0"/>
          <a:stretch/>
        </p:blipFill>
        <p:spPr>
          <a:xfrm>
            <a:off x="2579800" y="1742125"/>
            <a:ext cx="5672824" cy="328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5"/>
          <p:cNvSpPr txBox="1"/>
          <p:nvPr>
            <p:ph idx="1" type="body"/>
          </p:nvPr>
        </p:nvSpPr>
        <p:spPr>
          <a:xfrm>
            <a:off x="336000" y="764050"/>
            <a:ext cx="8085600" cy="1743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US"/>
              <a:t>We get sum insight from that most movies Rating is TV-MA and that mean :</a:t>
            </a:r>
            <a:br>
              <a:rPr lang="en-US"/>
            </a:br>
            <a:r>
              <a:rPr lang="en-US"/>
              <a:t>Suitable for mature audiences </a:t>
            </a:r>
            <a:endParaRPr/>
          </a:p>
          <a:p>
            <a:pPr indent="-317500" lvl="0" marL="457200" rtl="0" algn="l">
              <a:lnSpc>
                <a:spcPct val="100000"/>
              </a:lnSpc>
              <a:spcBef>
                <a:spcPts val="0"/>
              </a:spcBef>
              <a:spcAft>
                <a:spcPts val="0"/>
              </a:spcAft>
              <a:buSzPts val="1400"/>
              <a:buChar char="❏"/>
            </a:pPr>
            <a:r>
              <a:rPr b="1" lang="en-US"/>
              <a:t>Audience</a:t>
            </a:r>
            <a:r>
              <a:rPr lang="en-US"/>
              <a:t>: </a:t>
            </a:r>
            <a:endParaRPr/>
          </a:p>
          <a:p>
            <a:pPr indent="0" lvl="0" marL="457200" rtl="0" algn="l">
              <a:lnSpc>
                <a:spcPct val="100000"/>
              </a:lnSpc>
              <a:spcBef>
                <a:spcPts val="0"/>
              </a:spcBef>
              <a:spcAft>
                <a:spcPts val="0"/>
              </a:spcAft>
              <a:buSzPts val="1400"/>
              <a:buNone/>
            </a:pPr>
            <a:r>
              <a:rPr lang="en-US"/>
              <a:t>Adults, typically 17 years and older.</a:t>
            </a:r>
            <a:endParaRPr sz="1300">
              <a:solidFill>
                <a:srgbClr val="000000"/>
              </a:solidFill>
              <a:latin typeface="Playfair Display Medium"/>
              <a:ea typeface="Playfair Display Medium"/>
              <a:cs typeface="Playfair Display Medium"/>
              <a:sym typeface="Playfair Display Medium"/>
            </a:endParaRPr>
          </a:p>
          <a:p>
            <a:pPr indent="0" lvl="0" marL="228600" rtl="0" algn="l">
              <a:lnSpc>
                <a:spcPct val="100000"/>
              </a:lnSpc>
              <a:spcBef>
                <a:spcPts val="0"/>
              </a:spcBef>
              <a:spcAft>
                <a:spcPts val="0"/>
              </a:spcAft>
              <a:buSzPts val="1400"/>
              <a:buNone/>
            </a:pPr>
            <a:r>
              <a:t/>
            </a:r>
            <a:endParaRPr b="1" sz="1700">
              <a:latin typeface="Playfair Display"/>
              <a:ea typeface="Playfair Display"/>
              <a:cs typeface="Playfair Display"/>
              <a:sym typeface="Playfair Display"/>
            </a:endParaRPr>
          </a:p>
          <a:p>
            <a:pPr indent="-228600" lvl="0" marL="457200" rtl="0" algn="l">
              <a:lnSpc>
                <a:spcPct val="100000"/>
              </a:lnSpc>
              <a:spcBef>
                <a:spcPts val="0"/>
              </a:spcBef>
              <a:spcAft>
                <a:spcPts val="0"/>
              </a:spcAft>
              <a:buClr>
                <a:schemeClr val="accent1"/>
              </a:buClr>
              <a:buSzPts val="1400"/>
              <a:buNone/>
            </a:pPr>
            <a:r>
              <a:t/>
            </a:r>
            <a:endParaRPr/>
          </a:p>
        </p:txBody>
      </p:sp>
      <p:pic>
        <p:nvPicPr>
          <p:cNvPr id="755" name="Google Shape;755;p15"/>
          <p:cNvPicPr preferRelativeResize="0"/>
          <p:nvPr/>
        </p:nvPicPr>
        <p:blipFill rotWithShape="1">
          <a:blip r:embed="rId3">
            <a:alphaModFix/>
          </a:blip>
          <a:srcRect b="0" l="0" r="0" t="0"/>
          <a:stretch/>
        </p:blipFill>
        <p:spPr>
          <a:xfrm>
            <a:off x="827175" y="1891700"/>
            <a:ext cx="7306775" cy="287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6"/>
          <p:cNvSpPr txBox="1"/>
          <p:nvPr>
            <p:ph idx="1" type="body"/>
          </p:nvPr>
        </p:nvSpPr>
        <p:spPr>
          <a:xfrm>
            <a:off x="336000" y="764050"/>
            <a:ext cx="8085600" cy="598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US"/>
              <a:t>As we Say before Most Trend Movies from 2013 to 2020</a:t>
            </a:r>
            <a:endParaRPr b="1"/>
          </a:p>
          <a:p>
            <a:pPr indent="0" lvl="0" marL="2286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p:txBody>
      </p:sp>
      <p:pic>
        <p:nvPicPr>
          <p:cNvPr id="761" name="Google Shape;761;p16"/>
          <p:cNvPicPr preferRelativeResize="0"/>
          <p:nvPr/>
        </p:nvPicPr>
        <p:blipFill rotWithShape="1">
          <a:blip r:embed="rId3">
            <a:alphaModFix/>
          </a:blip>
          <a:srcRect b="0" l="0" r="0" t="0"/>
          <a:stretch/>
        </p:blipFill>
        <p:spPr>
          <a:xfrm>
            <a:off x="932049" y="1189925"/>
            <a:ext cx="7113450" cy="3410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7"/>
          <p:cNvSpPr txBox="1"/>
          <p:nvPr>
            <p:ph idx="1" type="body"/>
          </p:nvPr>
        </p:nvSpPr>
        <p:spPr>
          <a:xfrm>
            <a:off x="336000" y="764050"/>
            <a:ext cx="8085600" cy="28767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Font typeface="Playfair Display"/>
              <a:buChar char="❏"/>
            </a:pPr>
            <a:r>
              <a:rPr b="1" lang="en-US" sz="1500">
                <a:latin typeface="Playfair Display"/>
                <a:ea typeface="Playfair Display"/>
                <a:cs typeface="Playfair Display"/>
                <a:sym typeface="Playfair Display"/>
              </a:rPr>
              <a:t>First top 10 directors are :</a:t>
            </a:r>
            <a:endParaRPr b="1" sz="1500">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1 &gt;&gt; Rajiv Chilaka</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2 &gt;&gt; Raúl Campos, Jan Suter</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3 &gt;&gt; Jack Hannah</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4 &gt;&gt; Marcus Raboy</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5 &gt;&gt; Paul Hoen</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6 &gt;&gt; John Lasseter</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7 &gt;&gt; Suhas Kadav</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8 &gt;&gt; Jay Karas</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9 &gt;&gt; Robert Vince</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rPr lang="en-US">
                <a:latin typeface="Playfair Display"/>
                <a:ea typeface="Playfair Display"/>
                <a:cs typeface="Playfair Display"/>
                <a:sym typeface="Playfair Display"/>
              </a:rPr>
              <a:t>10 &gt;&gt; Cathy Garcia-Molina</a:t>
            </a:r>
            <a:endParaRPr>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t/>
            </a:r>
            <a:endParaRPr b="1">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t/>
            </a:r>
            <a:endParaRPr b="1" sz="1700">
              <a:latin typeface="Playfair Display"/>
              <a:ea typeface="Playfair Display"/>
              <a:cs typeface="Playfair Display"/>
              <a:sym typeface="Playfair Display"/>
            </a:endParaRPr>
          </a:p>
          <a:p>
            <a:pPr indent="-228600" lvl="0" marL="457200" rtl="0" algn="l">
              <a:lnSpc>
                <a:spcPct val="100000"/>
              </a:lnSpc>
              <a:spcBef>
                <a:spcPts val="0"/>
              </a:spcBef>
              <a:spcAft>
                <a:spcPts val="0"/>
              </a:spcAft>
              <a:buClr>
                <a:schemeClr val="accent1"/>
              </a:buClr>
              <a:buSzPts val="1400"/>
              <a:buNone/>
            </a:pPr>
            <a:r>
              <a:t/>
            </a:r>
            <a:endParaRPr/>
          </a:p>
        </p:txBody>
      </p:sp>
      <p:pic>
        <p:nvPicPr>
          <p:cNvPr id="767" name="Google Shape;767;p17"/>
          <p:cNvPicPr preferRelativeResize="0"/>
          <p:nvPr/>
        </p:nvPicPr>
        <p:blipFill rotWithShape="1">
          <a:blip r:embed="rId3">
            <a:alphaModFix/>
          </a:blip>
          <a:srcRect b="0" l="0" r="0" t="0"/>
          <a:stretch/>
        </p:blipFill>
        <p:spPr>
          <a:xfrm>
            <a:off x="3270200" y="764050"/>
            <a:ext cx="4865575" cy="398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8"/>
          <p:cNvSpPr txBox="1"/>
          <p:nvPr>
            <p:ph idx="1" type="body"/>
          </p:nvPr>
        </p:nvSpPr>
        <p:spPr>
          <a:xfrm>
            <a:off x="336000" y="764050"/>
            <a:ext cx="7868700" cy="609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000000"/>
              </a:buClr>
              <a:buSzPts val="1300"/>
              <a:buFont typeface="Playfair Display"/>
              <a:buChar char="❏"/>
            </a:pPr>
            <a:r>
              <a:rPr b="1" lang="en-US" sz="1300">
                <a:solidFill>
                  <a:srgbClr val="000000"/>
                </a:solidFill>
                <a:highlight>
                  <a:srgbClr val="FFFFFF"/>
                </a:highlight>
                <a:latin typeface="Playfair Display"/>
                <a:ea typeface="Playfair Display"/>
                <a:cs typeface="Playfair Display"/>
                <a:sym typeface="Playfair Display"/>
              </a:rPr>
              <a:t>histogram that visualizes the distribution of ratings by content type (Movies and TV Shows)</a:t>
            </a:r>
            <a:endParaRPr b="1" sz="1300">
              <a:solidFill>
                <a:srgbClr val="000000"/>
              </a:solidFill>
              <a:highlight>
                <a:srgbClr val="FFFFFF"/>
              </a:highlight>
              <a:latin typeface="Playfair Display"/>
              <a:ea typeface="Playfair Display"/>
              <a:cs typeface="Playfair Display"/>
              <a:sym typeface="Playfair Display"/>
            </a:endParaRPr>
          </a:p>
          <a:p>
            <a:pPr indent="0" lvl="0" marL="0" rtl="0" algn="l">
              <a:lnSpc>
                <a:spcPct val="115000"/>
              </a:lnSpc>
              <a:spcBef>
                <a:spcPts val="1200"/>
              </a:spcBef>
              <a:spcAft>
                <a:spcPts val="0"/>
              </a:spcAft>
              <a:buSzPts val="1400"/>
              <a:buNone/>
            </a:pPr>
            <a:r>
              <a:t/>
            </a:r>
            <a:endParaRPr b="1" sz="1100">
              <a:solidFill>
                <a:srgbClr val="000000"/>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400"/>
              <a:buNone/>
            </a:pPr>
            <a:r>
              <a:t/>
            </a:r>
            <a:endParaRPr b="1" sz="1100">
              <a:solidFill>
                <a:srgbClr val="000000"/>
              </a:solidFill>
              <a:highlight>
                <a:srgbClr val="FFFFFF"/>
              </a:highlight>
              <a:latin typeface="Arial"/>
              <a:ea typeface="Arial"/>
              <a:cs typeface="Arial"/>
              <a:sym typeface="Arial"/>
            </a:endParaRPr>
          </a:p>
          <a:p>
            <a:pPr indent="0" lvl="0" marL="228600" rtl="0" algn="l">
              <a:lnSpc>
                <a:spcPct val="100000"/>
              </a:lnSpc>
              <a:spcBef>
                <a:spcPts val="200"/>
              </a:spcBef>
              <a:spcAft>
                <a:spcPts val="0"/>
              </a:spcAft>
              <a:buSzPts val="1400"/>
              <a:buNone/>
            </a:pPr>
            <a:r>
              <a:t/>
            </a:r>
            <a:endParaRPr b="1">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t/>
            </a:r>
            <a:endParaRPr b="1">
              <a:latin typeface="Playfair Display"/>
              <a:ea typeface="Playfair Display"/>
              <a:cs typeface="Playfair Display"/>
              <a:sym typeface="Playfair Display"/>
            </a:endParaRPr>
          </a:p>
          <a:p>
            <a:pPr indent="0" lvl="0" marL="228600" rtl="0" algn="l">
              <a:lnSpc>
                <a:spcPct val="100000"/>
              </a:lnSpc>
              <a:spcBef>
                <a:spcPts val="0"/>
              </a:spcBef>
              <a:spcAft>
                <a:spcPts val="0"/>
              </a:spcAft>
              <a:buSzPts val="1400"/>
              <a:buNone/>
            </a:pPr>
            <a:r>
              <a:t/>
            </a:r>
            <a:endParaRPr b="1" sz="1700">
              <a:latin typeface="Playfair Display"/>
              <a:ea typeface="Playfair Display"/>
              <a:cs typeface="Playfair Display"/>
              <a:sym typeface="Playfair Display"/>
            </a:endParaRPr>
          </a:p>
          <a:p>
            <a:pPr indent="-228600" lvl="0" marL="457200" rtl="0" algn="l">
              <a:lnSpc>
                <a:spcPct val="100000"/>
              </a:lnSpc>
              <a:spcBef>
                <a:spcPts val="0"/>
              </a:spcBef>
              <a:spcAft>
                <a:spcPts val="0"/>
              </a:spcAft>
              <a:buClr>
                <a:schemeClr val="accent1"/>
              </a:buClr>
              <a:buSzPts val="1400"/>
              <a:buNone/>
            </a:pPr>
            <a:r>
              <a:t/>
            </a:r>
            <a:endParaRPr/>
          </a:p>
        </p:txBody>
      </p:sp>
      <p:pic>
        <p:nvPicPr>
          <p:cNvPr id="773" name="Google Shape;773;p18"/>
          <p:cNvPicPr preferRelativeResize="0"/>
          <p:nvPr/>
        </p:nvPicPr>
        <p:blipFill rotWithShape="1">
          <a:blip r:embed="rId3">
            <a:alphaModFix/>
          </a:blip>
          <a:srcRect b="0" l="0" r="0" t="0"/>
          <a:stretch/>
        </p:blipFill>
        <p:spPr>
          <a:xfrm>
            <a:off x="865300" y="1211900"/>
            <a:ext cx="6892525" cy="3735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9"/>
          <p:cNvSpPr txBox="1"/>
          <p:nvPr>
            <p:ph type="title"/>
          </p:nvPr>
        </p:nvSpPr>
        <p:spPr>
          <a:xfrm>
            <a:off x="1238726" y="2197344"/>
            <a:ext cx="3343500" cy="10340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2400"/>
              <a:t>Machine Learning and Recommendation Modeling</a:t>
            </a:r>
            <a:endParaRPr sz="2400"/>
          </a:p>
        </p:txBody>
      </p:sp>
      <p:sp>
        <p:nvSpPr>
          <p:cNvPr id="779" name="Google Shape;779;p19"/>
          <p:cNvSpPr txBox="1"/>
          <p:nvPr>
            <p:ph idx="2" type="title"/>
          </p:nvPr>
        </p:nvSpPr>
        <p:spPr>
          <a:xfrm>
            <a:off x="2647670" y="1129063"/>
            <a:ext cx="17487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US"/>
              <a:t>04</a:t>
            </a:r>
            <a:endParaRPr/>
          </a:p>
        </p:txBody>
      </p:sp>
      <p:sp>
        <p:nvSpPr>
          <p:cNvPr id="780" name="Google Shape;780;p19"/>
          <p:cNvSpPr/>
          <p:nvPr/>
        </p:nvSpPr>
        <p:spPr>
          <a:xfrm>
            <a:off x="4837225" y="530845"/>
            <a:ext cx="3584400" cy="4064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cxnSp>
        <p:nvCxnSpPr>
          <p:cNvPr id="781" name="Google Shape;781;p19"/>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782" name="Google Shape;782;p19"/>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783" name="Google Shape;783;p19"/>
          <p:cNvSpPr/>
          <p:nvPr/>
        </p:nvSpPr>
        <p:spPr>
          <a:xfrm>
            <a:off x="8054011" y="250045"/>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5" name="Google Shape;785;p19"/>
          <p:cNvGrpSpPr/>
          <p:nvPr/>
        </p:nvGrpSpPr>
        <p:grpSpPr>
          <a:xfrm>
            <a:off x="2801302" y="4604188"/>
            <a:ext cx="1441459" cy="315279"/>
            <a:chOff x="4290125" y="2631325"/>
            <a:chExt cx="500750" cy="109525"/>
          </a:xfrm>
        </p:grpSpPr>
        <p:sp>
          <p:nvSpPr>
            <p:cNvPr id="786" name="Google Shape;786;p19"/>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9"/>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9"/>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9" name="Google Shape;789;p19"/>
          <p:cNvPicPr preferRelativeResize="0"/>
          <p:nvPr/>
        </p:nvPicPr>
        <p:blipFill rotWithShape="1">
          <a:blip r:embed="rId3">
            <a:alphaModFix/>
          </a:blip>
          <a:srcRect b="16539" l="0" r="0" t="16547"/>
          <a:stretch/>
        </p:blipFill>
        <p:spPr>
          <a:xfrm>
            <a:off x="5067920" y="1042415"/>
            <a:ext cx="3057115" cy="27870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
          <p:cNvSpPr txBox="1"/>
          <p:nvPr>
            <p:ph type="title"/>
          </p:nvPr>
        </p:nvSpPr>
        <p:spPr>
          <a:xfrm>
            <a:off x="307538" y="-33200"/>
            <a:ext cx="571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Table of contents</a:t>
            </a:r>
            <a:endParaRPr/>
          </a:p>
        </p:txBody>
      </p:sp>
      <p:sp>
        <p:nvSpPr>
          <p:cNvPr id="406" name="Google Shape;406;p2"/>
          <p:cNvSpPr txBox="1"/>
          <p:nvPr>
            <p:ph idx="2" type="title"/>
          </p:nvPr>
        </p:nvSpPr>
        <p:spPr>
          <a:xfrm>
            <a:off x="307538" y="666221"/>
            <a:ext cx="885600" cy="52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sz="2400"/>
              <a:t>01</a:t>
            </a:r>
            <a:endParaRPr sz="2400"/>
          </a:p>
        </p:txBody>
      </p:sp>
      <p:sp>
        <p:nvSpPr>
          <p:cNvPr id="407" name="Google Shape;407;p2"/>
          <p:cNvSpPr txBox="1"/>
          <p:nvPr>
            <p:ph idx="4" type="title"/>
          </p:nvPr>
        </p:nvSpPr>
        <p:spPr>
          <a:xfrm>
            <a:off x="3224222" y="666213"/>
            <a:ext cx="885600" cy="52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sz="2400"/>
              <a:t>02</a:t>
            </a:r>
            <a:endParaRPr sz="2400"/>
          </a:p>
        </p:txBody>
      </p:sp>
      <p:sp>
        <p:nvSpPr>
          <p:cNvPr id="408" name="Google Shape;408;p2"/>
          <p:cNvSpPr txBox="1"/>
          <p:nvPr>
            <p:ph idx="6" type="title"/>
          </p:nvPr>
        </p:nvSpPr>
        <p:spPr>
          <a:xfrm>
            <a:off x="307538" y="1460433"/>
            <a:ext cx="885600" cy="52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sz="2400"/>
              <a:t>03</a:t>
            </a:r>
            <a:endParaRPr sz="2400"/>
          </a:p>
        </p:txBody>
      </p:sp>
      <p:sp>
        <p:nvSpPr>
          <p:cNvPr id="409" name="Google Shape;409;p2"/>
          <p:cNvSpPr txBox="1"/>
          <p:nvPr>
            <p:ph idx="8" type="title"/>
          </p:nvPr>
        </p:nvSpPr>
        <p:spPr>
          <a:xfrm>
            <a:off x="3224222" y="1460434"/>
            <a:ext cx="885600" cy="52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sz="2400"/>
              <a:t>04</a:t>
            </a:r>
            <a:endParaRPr sz="2400"/>
          </a:p>
        </p:txBody>
      </p:sp>
      <p:sp>
        <p:nvSpPr>
          <p:cNvPr id="410" name="Google Shape;410;p2"/>
          <p:cNvSpPr txBox="1"/>
          <p:nvPr>
            <p:ph idx="9" type="subTitle"/>
          </p:nvPr>
        </p:nvSpPr>
        <p:spPr>
          <a:xfrm>
            <a:off x="277920" y="1013135"/>
            <a:ext cx="25368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Introduction</a:t>
            </a:r>
            <a:endParaRPr sz="1400"/>
          </a:p>
        </p:txBody>
      </p:sp>
      <p:sp>
        <p:nvSpPr>
          <p:cNvPr id="411" name="Google Shape;411;p2"/>
          <p:cNvSpPr txBox="1"/>
          <p:nvPr>
            <p:ph idx="13" type="subTitle"/>
          </p:nvPr>
        </p:nvSpPr>
        <p:spPr>
          <a:xfrm>
            <a:off x="3224226" y="1013127"/>
            <a:ext cx="32991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Data Collection and Preprocessing</a:t>
            </a:r>
            <a:endParaRPr sz="1400"/>
          </a:p>
        </p:txBody>
      </p:sp>
      <p:sp>
        <p:nvSpPr>
          <p:cNvPr id="412" name="Google Shape;412;p2"/>
          <p:cNvSpPr txBox="1"/>
          <p:nvPr>
            <p:ph idx="14" type="subTitle"/>
          </p:nvPr>
        </p:nvSpPr>
        <p:spPr>
          <a:xfrm>
            <a:off x="3224222" y="2953568"/>
            <a:ext cx="31962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Challenges and Solutions</a:t>
            </a:r>
            <a:endParaRPr sz="1400"/>
          </a:p>
        </p:txBody>
      </p:sp>
      <p:sp>
        <p:nvSpPr>
          <p:cNvPr id="413" name="Google Shape;413;p2"/>
          <p:cNvSpPr txBox="1"/>
          <p:nvPr>
            <p:ph idx="15" type="subTitle"/>
          </p:nvPr>
        </p:nvSpPr>
        <p:spPr>
          <a:xfrm>
            <a:off x="3224227" y="1999787"/>
            <a:ext cx="25368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Machine Learning and Recommendation Modeling</a:t>
            </a:r>
            <a:endParaRPr sz="1400"/>
          </a:p>
        </p:txBody>
      </p:sp>
      <p:sp>
        <p:nvSpPr>
          <p:cNvPr id="414" name="Google Shape;414;p2"/>
          <p:cNvSpPr txBox="1"/>
          <p:nvPr/>
        </p:nvSpPr>
        <p:spPr>
          <a:xfrm>
            <a:off x="307542" y="3475007"/>
            <a:ext cx="885600" cy="52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Playfair Display ExtraBold"/>
              <a:buNone/>
            </a:pPr>
            <a:r>
              <a:rPr b="0" i="0" lang="en-US" sz="2400" u="none" cap="none" strike="noStrike">
                <a:solidFill>
                  <a:schemeClr val="accent1"/>
                </a:solidFill>
                <a:latin typeface="Montserrat Medium"/>
                <a:ea typeface="Montserrat Medium"/>
                <a:cs typeface="Montserrat Medium"/>
                <a:sym typeface="Montserrat Medium"/>
              </a:rPr>
              <a:t>07</a:t>
            </a:r>
            <a:endParaRPr b="0" i="0" sz="2400" u="none" cap="none" strike="noStrike">
              <a:solidFill>
                <a:schemeClr val="accent1"/>
              </a:solidFill>
              <a:latin typeface="Montserrat Medium"/>
              <a:ea typeface="Montserrat Medium"/>
              <a:cs typeface="Montserrat Medium"/>
              <a:sym typeface="Montserrat Medium"/>
            </a:endParaRPr>
          </a:p>
        </p:txBody>
      </p:sp>
      <p:sp>
        <p:nvSpPr>
          <p:cNvPr id="415" name="Google Shape;415;p2"/>
          <p:cNvSpPr txBox="1"/>
          <p:nvPr/>
        </p:nvSpPr>
        <p:spPr>
          <a:xfrm>
            <a:off x="3224229" y="2419458"/>
            <a:ext cx="885600" cy="52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Playfair Display ExtraBold"/>
              <a:buNone/>
            </a:pPr>
            <a:r>
              <a:rPr b="0" i="0" lang="en-US" sz="2400" u="none" cap="none" strike="noStrike">
                <a:solidFill>
                  <a:schemeClr val="accent1"/>
                </a:solidFill>
                <a:latin typeface="Montserrat Medium"/>
                <a:ea typeface="Montserrat Medium"/>
                <a:cs typeface="Montserrat Medium"/>
                <a:sym typeface="Montserrat Medium"/>
              </a:rPr>
              <a:t>06</a:t>
            </a:r>
            <a:endParaRPr b="0" i="0" sz="2400" u="none" cap="none" strike="noStrike">
              <a:solidFill>
                <a:schemeClr val="accent1"/>
              </a:solidFill>
              <a:latin typeface="Montserrat Medium"/>
              <a:ea typeface="Montserrat Medium"/>
              <a:cs typeface="Montserrat Medium"/>
              <a:sym typeface="Montserrat Medium"/>
            </a:endParaRPr>
          </a:p>
        </p:txBody>
      </p:sp>
      <p:sp>
        <p:nvSpPr>
          <p:cNvPr id="416" name="Google Shape;416;p2"/>
          <p:cNvSpPr txBox="1"/>
          <p:nvPr/>
        </p:nvSpPr>
        <p:spPr>
          <a:xfrm>
            <a:off x="307562" y="2498797"/>
            <a:ext cx="885600" cy="52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Playfair Display ExtraBold"/>
              <a:buNone/>
            </a:pPr>
            <a:r>
              <a:rPr b="0" i="0" lang="en-US" sz="2400" u="none" cap="none" strike="noStrike">
                <a:solidFill>
                  <a:schemeClr val="accent1"/>
                </a:solidFill>
                <a:latin typeface="Montserrat Medium"/>
                <a:ea typeface="Montserrat Medium"/>
                <a:cs typeface="Montserrat Medium"/>
                <a:sym typeface="Montserrat Medium"/>
              </a:rPr>
              <a:t>05</a:t>
            </a:r>
            <a:endParaRPr b="0" i="0" sz="2400" u="none" cap="none" strike="noStrike">
              <a:solidFill>
                <a:schemeClr val="accent1"/>
              </a:solidFill>
              <a:latin typeface="Montserrat Medium"/>
              <a:ea typeface="Montserrat Medium"/>
              <a:cs typeface="Montserrat Medium"/>
              <a:sym typeface="Montserrat Medium"/>
            </a:endParaRPr>
          </a:p>
        </p:txBody>
      </p:sp>
      <p:sp>
        <p:nvSpPr>
          <p:cNvPr id="417" name="Google Shape;417;p2"/>
          <p:cNvSpPr txBox="1"/>
          <p:nvPr>
            <p:ph idx="14" type="subTitle"/>
          </p:nvPr>
        </p:nvSpPr>
        <p:spPr>
          <a:xfrm>
            <a:off x="301745" y="1989331"/>
            <a:ext cx="25368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Exploratory Data Analysis (EDA)</a:t>
            </a:r>
            <a:endParaRPr sz="1400"/>
          </a:p>
        </p:txBody>
      </p:sp>
      <p:sp>
        <p:nvSpPr>
          <p:cNvPr id="418" name="Google Shape;418;p2"/>
          <p:cNvSpPr txBox="1"/>
          <p:nvPr>
            <p:ph idx="14" type="subTitle"/>
          </p:nvPr>
        </p:nvSpPr>
        <p:spPr>
          <a:xfrm>
            <a:off x="301744" y="3027697"/>
            <a:ext cx="25368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Azure Integration</a:t>
            </a:r>
            <a:endParaRPr/>
          </a:p>
          <a:p>
            <a:pPr indent="0" lvl="0" marL="0" rtl="0" algn="l">
              <a:lnSpc>
                <a:spcPct val="100000"/>
              </a:lnSpc>
              <a:spcBef>
                <a:spcPts val="0"/>
              </a:spcBef>
              <a:spcAft>
                <a:spcPts val="0"/>
              </a:spcAft>
              <a:buSzPts val="1400"/>
              <a:buNone/>
            </a:pPr>
            <a:r>
              <a:rPr lang="en-US" sz="1400"/>
              <a:t>&amp; Final Deployment</a:t>
            </a:r>
            <a:endParaRPr sz="1400"/>
          </a:p>
        </p:txBody>
      </p:sp>
      <p:sp>
        <p:nvSpPr>
          <p:cNvPr id="419" name="Google Shape;419;p2"/>
          <p:cNvSpPr txBox="1"/>
          <p:nvPr>
            <p:ph idx="14" type="subTitle"/>
          </p:nvPr>
        </p:nvSpPr>
        <p:spPr>
          <a:xfrm>
            <a:off x="277925" y="3844676"/>
            <a:ext cx="25368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Conclusion and Future Work</a:t>
            </a:r>
            <a:endParaRPr sz="1400"/>
          </a:p>
        </p:txBody>
      </p:sp>
      <p:sp>
        <p:nvSpPr>
          <p:cNvPr id="420" name="Google Shape;420;p2"/>
          <p:cNvSpPr txBox="1"/>
          <p:nvPr/>
        </p:nvSpPr>
        <p:spPr>
          <a:xfrm>
            <a:off x="3224221" y="3474995"/>
            <a:ext cx="885600" cy="52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Playfair Display ExtraBold"/>
              <a:buNone/>
            </a:pPr>
            <a:r>
              <a:rPr b="0" i="0" lang="en-US" sz="2400" u="none" cap="none" strike="noStrike">
                <a:solidFill>
                  <a:schemeClr val="accent1"/>
                </a:solidFill>
                <a:latin typeface="Montserrat Medium"/>
                <a:ea typeface="Montserrat Medium"/>
                <a:cs typeface="Montserrat Medium"/>
                <a:sym typeface="Montserrat Medium"/>
              </a:rPr>
              <a:t>08</a:t>
            </a:r>
            <a:endParaRPr b="0" i="0" sz="2400" u="none" cap="none" strike="noStrike">
              <a:solidFill>
                <a:schemeClr val="accent1"/>
              </a:solidFill>
              <a:latin typeface="Montserrat Medium"/>
              <a:ea typeface="Montserrat Medium"/>
              <a:cs typeface="Montserrat Medium"/>
              <a:sym typeface="Montserrat Medium"/>
            </a:endParaRPr>
          </a:p>
        </p:txBody>
      </p:sp>
      <p:sp>
        <p:nvSpPr>
          <p:cNvPr id="421" name="Google Shape;421;p2"/>
          <p:cNvSpPr txBox="1"/>
          <p:nvPr>
            <p:ph idx="14" type="subTitle"/>
          </p:nvPr>
        </p:nvSpPr>
        <p:spPr>
          <a:xfrm>
            <a:off x="3289271" y="3907382"/>
            <a:ext cx="25368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sz="1400"/>
              <a:t>Q&amp;A</a:t>
            </a:r>
            <a:endParaRPr sz="1400"/>
          </a:p>
        </p:txBody>
      </p:sp>
      <p:pic>
        <p:nvPicPr>
          <p:cNvPr id="422" name="Google Shape;422;p2"/>
          <p:cNvPicPr preferRelativeResize="0"/>
          <p:nvPr/>
        </p:nvPicPr>
        <p:blipFill rotWithShape="1">
          <a:blip r:embed="rId3">
            <a:alphaModFix/>
          </a:blip>
          <a:srcRect b="0" l="0" r="0" t="0"/>
          <a:stretch/>
        </p:blipFill>
        <p:spPr>
          <a:xfrm>
            <a:off x="6300592" y="1122947"/>
            <a:ext cx="2897591" cy="28975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20"/>
          <p:cNvSpPr txBox="1"/>
          <p:nvPr>
            <p:ph type="title"/>
          </p:nvPr>
        </p:nvSpPr>
        <p:spPr>
          <a:xfrm>
            <a:off x="722375" y="539500"/>
            <a:ext cx="8094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None/>
            </a:pPr>
            <a:r>
              <a:rPr lang="en-US"/>
              <a:t>Suitable Models For Recommendation systems</a:t>
            </a:r>
            <a:endParaRPr/>
          </a:p>
        </p:txBody>
      </p:sp>
      <p:sp>
        <p:nvSpPr>
          <p:cNvPr id="795" name="Google Shape;795;p20"/>
          <p:cNvSpPr txBox="1"/>
          <p:nvPr/>
        </p:nvSpPr>
        <p:spPr>
          <a:xfrm>
            <a:off x="520818" y="1337350"/>
            <a:ext cx="7593600" cy="3540300"/>
          </a:xfrm>
          <a:prstGeom prst="rect">
            <a:avLst/>
          </a:prstGeom>
          <a:noFill/>
          <a:ln>
            <a:noFill/>
          </a:ln>
        </p:spPr>
        <p:txBody>
          <a:bodyPr anchorCtr="0" anchor="b" bIns="91425" lIns="91425" spcFirstLastPara="1" rIns="91425" wrap="square" tIns="91425">
            <a:spAutoFit/>
          </a:bodyPr>
          <a:lstStyle/>
          <a:p>
            <a:pPr indent="-330200" lvl="0" marL="457200" marR="0" rtl="0" algn="just">
              <a:lnSpc>
                <a:spcPct val="100000"/>
              </a:lnSpc>
              <a:spcBef>
                <a:spcPts val="0"/>
              </a:spcBef>
              <a:spcAft>
                <a:spcPts val="0"/>
              </a:spcAft>
              <a:buClr>
                <a:srgbClr val="000000"/>
              </a:buClr>
              <a:buSzPts val="1600"/>
              <a:buFont typeface="Playfair Display"/>
              <a:buChar char="❏"/>
            </a:pPr>
            <a:r>
              <a:rPr b="1" i="0" lang="en-US" sz="1400" u="none" cap="none" strike="noStrike">
                <a:solidFill>
                  <a:schemeClr val="dk1"/>
                </a:solidFill>
                <a:latin typeface="Montserrat"/>
                <a:ea typeface="Montserrat"/>
                <a:cs typeface="Montserrat"/>
                <a:sym typeface="Montserrat"/>
              </a:rPr>
              <a:t>Content-Based Filtering: </a:t>
            </a:r>
            <a:r>
              <a:rPr b="0" i="0" lang="en-US" sz="1400" u="none" cap="none" strike="noStrike">
                <a:solidFill>
                  <a:schemeClr val="dk1"/>
                </a:solidFill>
                <a:latin typeface="Montserrat"/>
                <a:ea typeface="Montserrat"/>
                <a:cs typeface="Montserrat"/>
                <a:sym typeface="Montserrat"/>
              </a:rPr>
              <a:t>Recommends items based on the features of the </a:t>
            </a:r>
            <a:r>
              <a:rPr b="1" i="0" lang="en-US" sz="1400" u="none" cap="none" strike="noStrike">
                <a:solidFill>
                  <a:schemeClr val="dk1"/>
                </a:solidFill>
                <a:latin typeface="Montserrat"/>
                <a:ea typeface="Montserrat"/>
                <a:cs typeface="Montserrat"/>
                <a:sym typeface="Montserrat"/>
              </a:rPr>
              <a:t>items themselves </a:t>
            </a:r>
            <a:r>
              <a:rPr b="0" i="0" lang="en-US" sz="1400" u="none" cap="none" strike="noStrike">
                <a:solidFill>
                  <a:schemeClr val="dk1"/>
                </a:solidFill>
                <a:latin typeface="Montserrat"/>
                <a:ea typeface="Montserrat"/>
                <a:cs typeface="Montserrat"/>
                <a:sym typeface="Montserrat"/>
              </a:rPr>
              <a:t>and user preferences. Personalization based on specific user tastes. Use Cases such as, Suggesting movies based on previously liked genres and directors.</a:t>
            </a:r>
            <a:endParaRPr b="0" i="0" sz="14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000000"/>
              </a:buClr>
              <a:buSzPts val="1600"/>
              <a:buFont typeface="Playfair Display"/>
              <a:buChar char="❏"/>
            </a:pPr>
            <a:r>
              <a:rPr b="1" i="0" lang="en-US" sz="1400" u="none" cap="none" strike="noStrike">
                <a:solidFill>
                  <a:schemeClr val="dk1"/>
                </a:solidFill>
                <a:latin typeface="Montserrat"/>
                <a:ea typeface="Montserrat"/>
                <a:cs typeface="Montserrat"/>
                <a:sym typeface="Montserrat"/>
              </a:rPr>
              <a:t>Collaborative Filtering:</a:t>
            </a:r>
            <a:r>
              <a:rPr b="0" i="0" lang="en-US" sz="1400" u="none" cap="none" strike="noStrike">
                <a:solidFill>
                  <a:schemeClr val="dk1"/>
                </a:solidFill>
                <a:latin typeface="Montserrat"/>
                <a:ea typeface="Montserrat"/>
                <a:cs typeface="Montserrat"/>
                <a:sym typeface="Montserrat"/>
              </a:rPr>
              <a:t> Recommends items based on the preferences and behaviors of </a:t>
            </a:r>
            <a:r>
              <a:rPr b="1" i="0" lang="en-US" sz="1400" u="none" cap="none" strike="noStrike">
                <a:solidFill>
                  <a:schemeClr val="dk1"/>
                </a:solidFill>
                <a:latin typeface="Montserrat"/>
                <a:ea typeface="Montserrat"/>
                <a:cs typeface="Montserrat"/>
                <a:sym typeface="Montserrat"/>
              </a:rPr>
              <a:t>similar users</a:t>
            </a:r>
            <a:r>
              <a:rPr b="0" i="0" lang="en-US" sz="1400" u="none" cap="none" strike="noStrike">
                <a:solidFill>
                  <a:schemeClr val="dk1"/>
                </a:solidFill>
                <a:latin typeface="Montserrat"/>
                <a:ea typeface="Montserrat"/>
                <a:cs typeface="Montserrat"/>
                <a:sym typeface="Montserrat"/>
              </a:rPr>
              <a:t>. Can recommend items that a </a:t>
            </a:r>
            <a:r>
              <a:rPr b="1" i="0" lang="en-US" sz="1400" u="none" cap="none" strike="noStrike">
                <a:solidFill>
                  <a:schemeClr val="dk1"/>
                </a:solidFill>
                <a:latin typeface="Montserrat"/>
                <a:ea typeface="Montserrat"/>
                <a:cs typeface="Montserrat"/>
                <a:sym typeface="Montserrat"/>
              </a:rPr>
              <a:t>user</a:t>
            </a:r>
            <a:r>
              <a:rPr b="0" i="0" lang="en-US" sz="1400" u="none" cap="none" strike="noStrike">
                <a:solidFill>
                  <a:schemeClr val="dk1"/>
                </a:solidFill>
                <a:latin typeface="Montserrat"/>
                <a:ea typeface="Montserrat"/>
                <a:cs typeface="Montserrat"/>
                <a:sym typeface="Montserrat"/>
              </a:rPr>
              <a:t> might not have considered. Use Cases such as, Recommending movies based on </a:t>
            </a:r>
            <a:r>
              <a:rPr b="1" i="0" lang="en-US" sz="1400" u="none" cap="none" strike="noStrike">
                <a:solidFill>
                  <a:schemeClr val="dk1"/>
                </a:solidFill>
                <a:latin typeface="Montserrat"/>
                <a:ea typeface="Montserrat"/>
                <a:cs typeface="Montserrat"/>
                <a:sym typeface="Montserrat"/>
              </a:rPr>
              <a:t>what similar users</a:t>
            </a:r>
            <a:r>
              <a:rPr b="0" i="0" lang="en-US" sz="1400" u="none" cap="none" strike="noStrike">
                <a:solidFill>
                  <a:schemeClr val="dk1"/>
                </a:solidFill>
                <a:latin typeface="Montserrat"/>
                <a:ea typeface="Montserrat"/>
                <a:cs typeface="Montserrat"/>
                <a:sym typeface="Montserrat"/>
              </a:rPr>
              <a:t> have watched and enjoyed.</a:t>
            </a:r>
            <a:endParaRPr b="0" i="0" sz="14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000000"/>
              </a:buClr>
              <a:buSzPts val="1600"/>
              <a:buFont typeface="Playfair Display"/>
              <a:buChar char="❏"/>
            </a:pPr>
            <a:r>
              <a:rPr b="1" i="0" lang="en-US" sz="1400" u="none" cap="none" strike="noStrike">
                <a:solidFill>
                  <a:schemeClr val="dk1"/>
                </a:solidFill>
                <a:latin typeface="Montserrat"/>
                <a:ea typeface="Montserrat"/>
                <a:cs typeface="Montserrat"/>
                <a:sym typeface="Montserrat"/>
              </a:rPr>
              <a:t>Demographic Filtering: </a:t>
            </a:r>
            <a:r>
              <a:rPr b="0" i="0" lang="en-US" sz="1400" u="none" cap="none" strike="noStrike">
                <a:solidFill>
                  <a:schemeClr val="dk1"/>
                </a:solidFill>
                <a:latin typeface="Montserrat"/>
                <a:ea typeface="Montserrat"/>
                <a:cs typeface="Montserrat"/>
                <a:sym typeface="Montserrat"/>
              </a:rPr>
              <a:t>Recommends items based on demographic information (age, gender, location). Effective for targeting specific user segments. Use Cases such as, Recommending </a:t>
            </a:r>
            <a:r>
              <a:rPr b="1" i="0" lang="en-US" sz="1400" u="none" cap="none" strike="noStrike">
                <a:solidFill>
                  <a:schemeClr val="dk1"/>
                </a:solidFill>
                <a:latin typeface="Montserrat"/>
                <a:ea typeface="Montserrat"/>
                <a:cs typeface="Montserrat"/>
                <a:sym typeface="Montserrat"/>
              </a:rPr>
              <a:t>family-friendly</a:t>
            </a:r>
            <a:r>
              <a:rPr b="0" i="0" lang="en-US" sz="1400" u="none" cap="none" strike="noStrike">
                <a:solidFill>
                  <a:schemeClr val="dk1"/>
                </a:solidFill>
                <a:latin typeface="Montserrat"/>
                <a:ea typeface="Montserrat"/>
                <a:cs typeface="Montserrat"/>
                <a:sym typeface="Montserrat"/>
              </a:rPr>
              <a:t> movies to users identified as parents.</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1"/>
          <p:cNvSpPr txBox="1"/>
          <p:nvPr>
            <p:ph type="title"/>
          </p:nvPr>
        </p:nvSpPr>
        <p:spPr>
          <a:xfrm>
            <a:off x="775200" y="476825"/>
            <a:ext cx="8094300" cy="572700"/>
          </a:xfrm>
          <a:prstGeom prst="rect">
            <a:avLst/>
          </a:prstGeom>
          <a:noFill/>
          <a:ln>
            <a:noFill/>
          </a:ln>
        </p:spPr>
        <p:txBody>
          <a:bodyPr anchorCtr="0" anchor="t" bIns="91425" lIns="91425" spcFirstLastPara="1" rIns="91425" wrap="square" tIns="91425">
            <a:noAutofit/>
          </a:bodyPr>
          <a:lstStyle/>
          <a:p>
            <a:pPr indent="-171450" lvl="0" marL="342900" rtl="0" algn="l">
              <a:lnSpc>
                <a:spcPct val="100000"/>
              </a:lnSpc>
              <a:spcBef>
                <a:spcPts val="0"/>
              </a:spcBef>
              <a:spcAft>
                <a:spcPts val="0"/>
              </a:spcAft>
              <a:buClr>
                <a:srgbClr val="000000"/>
              </a:buClr>
              <a:buSzPts val="1400"/>
              <a:buFont typeface="Arial"/>
              <a:buNone/>
            </a:pPr>
            <a:r>
              <a:rPr b="1" lang="en-US" sz="2000">
                <a:latin typeface="Playfair Display"/>
                <a:ea typeface="Playfair Display"/>
                <a:cs typeface="Playfair Display"/>
                <a:sym typeface="Playfair Display"/>
              </a:rPr>
              <a:t> Content-Based Filtering for Movie Recommendation Systems</a:t>
            </a:r>
            <a:endParaRPr b="1" sz="2000">
              <a:latin typeface="Playfair Display"/>
              <a:ea typeface="Playfair Display"/>
              <a:cs typeface="Playfair Display"/>
              <a:sym typeface="Playfair Display"/>
            </a:endParaRPr>
          </a:p>
          <a:p>
            <a:pPr indent="0" lvl="0" marL="0" rtl="0" algn="l">
              <a:lnSpc>
                <a:spcPct val="100000"/>
              </a:lnSpc>
              <a:spcBef>
                <a:spcPts val="0"/>
              </a:spcBef>
              <a:spcAft>
                <a:spcPts val="0"/>
              </a:spcAft>
              <a:buClr>
                <a:schemeClr val="dk1"/>
              </a:buClr>
              <a:buSzPts val="2800"/>
              <a:buNone/>
            </a:pPr>
            <a:r>
              <a:t/>
            </a:r>
            <a:endParaRPr/>
          </a:p>
        </p:txBody>
      </p:sp>
      <p:sp>
        <p:nvSpPr>
          <p:cNvPr id="801" name="Google Shape;801;p21"/>
          <p:cNvSpPr txBox="1"/>
          <p:nvPr/>
        </p:nvSpPr>
        <p:spPr>
          <a:xfrm>
            <a:off x="775200" y="1337350"/>
            <a:ext cx="7593600" cy="4311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Playfair Display"/>
              <a:ea typeface="Playfair Display"/>
              <a:cs typeface="Playfair Display"/>
              <a:sym typeface="Playfair Display"/>
            </a:endParaRPr>
          </a:p>
        </p:txBody>
      </p:sp>
      <p:pic>
        <p:nvPicPr>
          <p:cNvPr id="802" name="Google Shape;802;p21"/>
          <p:cNvPicPr preferRelativeResize="0"/>
          <p:nvPr/>
        </p:nvPicPr>
        <p:blipFill rotWithShape="1">
          <a:blip r:embed="rId3">
            <a:alphaModFix/>
          </a:blip>
          <a:srcRect b="0" l="0" r="0" t="0"/>
          <a:stretch/>
        </p:blipFill>
        <p:spPr>
          <a:xfrm>
            <a:off x="1045575" y="1049525"/>
            <a:ext cx="7067399" cy="352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22"/>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Overview of how model works.</a:t>
            </a:r>
            <a:endParaRPr/>
          </a:p>
        </p:txBody>
      </p:sp>
      <p:cxnSp>
        <p:nvCxnSpPr>
          <p:cNvPr id="808" name="Google Shape;808;p22"/>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809" name="Google Shape;809;p22"/>
          <p:cNvSpPr/>
          <p:nvPr/>
        </p:nvSpPr>
        <p:spPr>
          <a:xfrm rot="10800000">
            <a:off x="2993245" y="44737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2"/>
          <p:cNvSpPr/>
          <p:nvPr/>
        </p:nvSpPr>
        <p:spPr>
          <a:xfrm>
            <a:off x="8524211" y="26259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1" name="Google Shape;811;p22"/>
          <p:cNvGrpSpPr/>
          <p:nvPr/>
        </p:nvGrpSpPr>
        <p:grpSpPr>
          <a:xfrm>
            <a:off x="7141411" y="4473802"/>
            <a:ext cx="2560434" cy="561594"/>
            <a:chOff x="2871050" y="2458250"/>
            <a:chExt cx="1107550" cy="242925"/>
          </a:xfrm>
        </p:grpSpPr>
        <p:sp>
          <p:nvSpPr>
            <p:cNvPr id="812" name="Google Shape;812;p22"/>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2"/>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2"/>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5" name="Google Shape;815;p22"/>
          <p:cNvSpPr txBox="1"/>
          <p:nvPr/>
        </p:nvSpPr>
        <p:spPr>
          <a:xfrm>
            <a:off x="849250" y="1475625"/>
            <a:ext cx="7486200" cy="1812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Playfair Display"/>
                <a:ea typeface="Playfair Display"/>
                <a:cs typeface="Playfair Display"/>
                <a:sym typeface="Playfair Display"/>
              </a:rPr>
              <a:t>This process goes through main steps some of them are:</a:t>
            </a:r>
            <a:endParaRPr b="1" i="0" sz="1800" u="none" cap="none" strike="noStrike">
              <a:solidFill>
                <a:schemeClr val="dk1"/>
              </a:solidFill>
              <a:latin typeface="Playfair Display"/>
              <a:ea typeface="Playfair Display"/>
              <a:cs typeface="Playfair Display"/>
              <a:sym typeface="Playfair Display"/>
            </a:endParaRPr>
          </a:p>
          <a:p>
            <a:pPr indent="-330200" lvl="0" marL="457200" marR="0" rtl="0" algn="just">
              <a:lnSpc>
                <a:spcPct val="115000"/>
              </a:lnSpc>
              <a:spcBef>
                <a:spcPts val="1200"/>
              </a:spcBef>
              <a:spcAft>
                <a:spcPts val="0"/>
              </a:spcAft>
              <a:buClr>
                <a:srgbClr val="000000"/>
              </a:buClr>
              <a:buSzPts val="1600"/>
              <a:buFont typeface="Arial"/>
              <a:buChar char="❏"/>
            </a:pPr>
            <a:r>
              <a:rPr b="1" i="0" lang="en-US" sz="1500" u="none" cap="none" strike="noStrike">
                <a:solidFill>
                  <a:schemeClr val="dk1"/>
                </a:solidFill>
                <a:latin typeface="Montserrat"/>
                <a:ea typeface="Montserrat"/>
                <a:cs typeface="Montserrat"/>
                <a:sym typeface="Montserrat"/>
              </a:rPr>
              <a:t>Feature Extraction:</a:t>
            </a:r>
            <a:r>
              <a:rPr b="0" i="0" lang="en-US" sz="1500" u="none" cap="none" strike="noStrike">
                <a:solidFill>
                  <a:schemeClr val="dk1"/>
                </a:solidFill>
                <a:latin typeface="Montserrat"/>
                <a:ea typeface="Montserrat"/>
                <a:cs typeface="Montserrat"/>
                <a:sym typeface="Montserrat"/>
              </a:rPr>
              <a:t> Identifying key attributes of movies, like genre, director, and actors.</a:t>
            </a:r>
            <a:endParaRPr b="0" i="0" sz="1600" u="none" cap="none" strike="noStrike">
              <a:solidFill>
                <a:srgbClr val="000000"/>
              </a:solidFill>
              <a:latin typeface="Playfair Display"/>
              <a:ea typeface="Playfair Display"/>
              <a:cs typeface="Playfair Display"/>
              <a:sym typeface="Playfair Display"/>
            </a:endParaRPr>
          </a:p>
          <a:p>
            <a:pPr indent="0" lvl="0" marL="457200" marR="0" rtl="0" algn="just">
              <a:lnSpc>
                <a:spcPct val="115000"/>
              </a:lnSpc>
              <a:spcBef>
                <a:spcPts val="1200"/>
              </a:spcBef>
              <a:spcAft>
                <a:spcPts val="0"/>
              </a:spcAft>
              <a:buClr>
                <a:srgbClr val="000000"/>
              </a:buClr>
              <a:buSzPts val="1600"/>
              <a:buFont typeface="Arial"/>
              <a:buNone/>
            </a:pPr>
            <a:r>
              <a:t/>
            </a:r>
            <a:endParaRPr b="0" i="0" sz="1600" u="none" cap="none" strike="noStrike">
              <a:solidFill>
                <a:srgbClr val="000000"/>
              </a:solidFill>
              <a:latin typeface="Playfair Display"/>
              <a:ea typeface="Playfair Display"/>
              <a:cs typeface="Playfair Display"/>
              <a:sym typeface="Playfair Display"/>
            </a:endParaRPr>
          </a:p>
          <a:p>
            <a:pPr indent="-330200" lvl="0" marL="457200" marR="0" rtl="0" algn="just">
              <a:lnSpc>
                <a:spcPct val="115000"/>
              </a:lnSpc>
              <a:spcBef>
                <a:spcPts val="1200"/>
              </a:spcBef>
              <a:spcAft>
                <a:spcPts val="0"/>
              </a:spcAft>
              <a:buClr>
                <a:srgbClr val="000000"/>
              </a:buClr>
              <a:buSzPts val="1600"/>
              <a:buFont typeface="Arial"/>
              <a:buChar char="❏"/>
            </a:pPr>
            <a:r>
              <a:rPr b="1" i="0" lang="en-US" sz="1500" u="none" cap="none" strike="noStrike">
                <a:solidFill>
                  <a:schemeClr val="dk1"/>
                </a:solidFill>
                <a:latin typeface="Montserrat"/>
                <a:ea typeface="Montserrat"/>
                <a:cs typeface="Montserrat"/>
                <a:sym typeface="Montserrat"/>
              </a:rPr>
              <a:t>Recommendation Generation: </a:t>
            </a:r>
            <a:r>
              <a:rPr b="0" i="0" lang="en-US" sz="1500" u="none" cap="none" strike="noStrike">
                <a:solidFill>
                  <a:schemeClr val="dk1"/>
                </a:solidFill>
                <a:latin typeface="Montserrat"/>
                <a:ea typeface="Montserrat"/>
                <a:cs typeface="Montserrat"/>
                <a:sym typeface="Montserrat"/>
              </a:rPr>
              <a:t>Matching movies to users by finding those that share similar features with their preferences."</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23"/>
          <p:cNvSpPr txBox="1"/>
          <p:nvPr>
            <p:ph type="title"/>
          </p:nvPr>
        </p:nvSpPr>
        <p:spPr>
          <a:xfrm>
            <a:off x="722375" y="539500"/>
            <a:ext cx="8094300" cy="572700"/>
          </a:xfrm>
          <a:prstGeom prst="rect">
            <a:avLst/>
          </a:prstGeom>
          <a:noFill/>
          <a:ln>
            <a:noFill/>
          </a:ln>
        </p:spPr>
        <p:txBody>
          <a:bodyPr anchorCtr="0" anchor="t" bIns="91425" lIns="91425" spcFirstLastPara="1" rIns="91425" wrap="square" tIns="91425">
            <a:noAutofit/>
          </a:bodyPr>
          <a:lstStyle/>
          <a:p>
            <a:pPr indent="-171450" lvl="0" marL="342900" rtl="0" algn="l">
              <a:lnSpc>
                <a:spcPct val="100000"/>
              </a:lnSpc>
              <a:spcBef>
                <a:spcPts val="0"/>
              </a:spcBef>
              <a:spcAft>
                <a:spcPts val="0"/>
              </a:spcAft>
              <a:buClr>
                <a:srgbClr val="000000"/>
              </a:buClr>
              <a:buSzPts val="1400"/>
              <a:buFont typeface="Arial"/>
              <a:buNone/>
            </a:pPr>
            <a:r>
              <a:rPr b="1" lang="en-US" sz="2000">
                <a:latin typeface="Playfair Display"/>
                <a:ea typeface="Playfair Display"/>
                <a:cs typeface="Playfair Display"/>
                <a:sym typeface="Playfair Display"/>
              </a:rPr>
              <a:t> Content-Based Filtering for Movie Recommendation Systems</a:t>
            </a:r>
            <a:endParaRPr b="1" sz="2000">
              <a:latin typeface="Playfair Display"/>
              <a:ea typeface="Playfair Display"/>
              <a:cs typeface="Playfair Display"/>
              <a:sym typeface="Playfair Display"/>
            </a:endParaRPr>
          </a:p>
          <a:p>
            <a:pPr indent="0" lvl="0" marL="0" rtl="0" algn="l">
              <a:lnSpc>
                <a:spcPct val="100000"/>
              </a:lnSpc>
              <a:spcBef>
                <a:spcPts val="0"/>
              </a:spcBef>
              <a:spcAft>
                <a:spcPts val="0"/>
              </a:spcAft>
              <a:buClr>
                <a:schemeClr val="dk1"/>
              </a:buClr>
              <a:buSzPts val="2800"/>
              <a:buNone/>
            </a:pPr>
            <a:r>
              <a:t/>
            </a:r>
            <a:endParaRPr/>
          </a:p>
        </p:txBody>
      </p:sp>
      <p:sp>
        <p:nvSpPr>
          <p:cNvPr id="821" name="Google Shape;821;p23"/>
          <p:cNvSpPr txBox="1"/>
          <p:nvPr/>
        </p:nvSpPr>
        <p:spPr>
          <a:xfrm>
            <a:off x="775200" y="1337350"/>
            <a:ext cx="7593600" cy="4311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4"/>
          <p:cNvSpPr txBox="1"/>
          <p:nvPr>
            <p:ph type="title"/>
          </p:nvPr>
        </p:nvSpPr>
        <p:spPr>
          <a:xfrm>
            <a:off x="618450" y="54395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Feature Extraction</a:t>
            </a:r>
            <a:endParaRPr/>
          </a:p>
        </p:txBody>
      </p:sp>
      <p:cxnSp>
        <p:nvCxnSpPr>
          <p:cNvPr id="827" name="Google Shape;827;p24"/>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828" name="Google Shape;828;p24"/>
          <p:cNvSpPr/>
          <p:nvPr/>
        </p:nvSpPr>
        <p:spPr>
          <a:xfrm rot="10800000">
            <a:off x="2993245" y="44737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4"/>
          <p:cNvSpPr/>
          <p:nvPr/>
        </p:nvSpPr>
        <p:spPr>
          <a:xfrm>
            <a:off x="8524211" y="26259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0" name="Google Shape;830;p24"/>
          <p:cNvGrpSpPr/>
          <p:nvPr/>
        </p:nvGrpSpPr>
        <p:grpSpPr>
          <a:xfrm>
            <a:off x="7141411" y="4473802"/>
            <a:ext cx="2560434" cy="561594"/>
            <a:chOff x="2871050" y="2458250"/>
            <a:chExt cx="1107550" cy="242925"/>
          </a:xfrm>
        </p:grpSpPr>
        <p:sp>
          <p:nvSpPr>
            <p:cNvPr id="831" name="Google Shape;831;p24"/>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4"/>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4"/>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4" name="Google Shape;834;p24"/>
          <p:cNvSpPr txBox="1"/>
          <p:nvPr/>
        </p:nvSpPr>
        <p:spPr>
          <a:xfrm>
            <a:off x="936900" y="1916000"/>
            <a:ext cx="6740100" cy="20535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00000"/>
              </a:lnSpc>
              <a:spcBef>
                <a:spcPts val="0"/>
              </a:spcBef>
              <a:spcAft>
                <a:spcPts val="0"/>
              </a:spcAft>
              <a:buClr>
                <a:srgbClr val="000000"/>
              </a:buClr>
              <a:buSzPts val="1600"/>
              <a:buFont typeface="Arial"/>
              <a:buChar char="❏"/>
            </a:pPr>
            <a:r>
              <a:rPr b="1" i="0" lang="en-US" sz="1500" u="none" cap="none" strike="noStrike">
                <a:solidFill>
                  <a:schemeClr val="dk1"/>
                </a:solidFill>
                <a:latin typeface="Montserrat"/>
                <a:ea typeface="Montserrat"/>
                <a:cs typeface="Montserrat"/>
                <a:sym typeface="Montserrat"/>
              </a:rPr>
              <a:t>Metadata:</a:t>
            </a:r>
            <a:r>
              <a:rPr b="0" i="0" lang="en-US" sz="1500" u="none" cap="none" strike="noStrike">
                <a:solidFill>
                  <a:schemeClr val="dk1"/>
                </a:solidFill>
                <a:latin typeface="Montserrat"/>
                <a:ea typeface="Montserrat"/>
                <a:cs typeface="Montserrat"/>
                <a:sym typeface="Montserrat"/>
              </a:rPr>
              <a:t> Information such as title, genre, and release year.</a:t>
            </a:r>
            <a:endParaRPr b="0" i="0" sz="15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30200" lvl="0" marL="457200" marR="0" rtl="0" algn="just">
              <a:lnSpc>
                <a:spcPct val="100000"/>
              </a:lnSpc>
              <a:spcBef>
                <a:spcPts val="0"/>
              </a:spcBef>
              <a:spcAft>
                <a:spcPts val="0"/>
              </a:spcAft>
              <a:buClr>
                <a:srgbClr val="000000"/>
              </a:buClr>
              <a:buSzPts val="1600"/>
              <a:buFont typeface="Arial"/>
              <a:buChar char="❏"/>
            </a:pPr>
            <a:r>
              <a:rPr b="1" i="0" lang="en-US" sz="1500" u="none" cap="none" strike="noStrike">
                <a:solidFill>
                  <a:schemeClr val="dk1"/>
                </a:solidFill>
                <a:latin typeface="Montserrat"/>
                <a:ea typeface="Montserrat"/>
                <a:cs typeface="Montserrat"/>
                <a:sym typeface="Montserrat"/>
              </a:rPr>
              <a:t>Descriptive Features: </a:t>
            </a:r>
            <a:r>
              <a:rPr b="0" i="0" lang="en-US" sz="1500" u="none" cap="none" strike="noStrike">
                <a:solidFill>
                  <a:schemeClr val="dk1"/>
                </a:solidFill>
                <a:latin typeface="Montserrat"/>
                <a:ea typeface="Montserrat"/>
                <a:cs typeface="Montserrat"/>
                <a:sym typeface="Montserrat"/>
              </a:rPr>
              <a:t>Plot summaries, cast details, and description. We can also utilize natural language processing to analyze textual data, enhancing our understanding of a movie's content."</a:t>
            </a:r>
            <a:endParaRPr b="0" i="0" sz="16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2615"/>
              <a:buFont typeface="Arial"/>
              <a:buNone/>
            </a:pPr>
            <a:r>
              <a:t/>
            </a:r>
            <a:endParaRPr b="1" i="0" sz="2615" u="none" cap="none" strike="noStrike">
              <a:solidFill>
                <a:schemeClr val="dk1"/>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2050"/>
              <a:buFont typeface="Arial"/>
              <a:buNone/>
            </a:pPr>
            <a:r>
              <a:t/>
            </a:r>
            <a:endParaRPr b="1" i="0" sz="2050" u="none" cap="none" strike="noStrike">
              <a:solidFill>
                <a:schemeClr val="dk1"/>
              </a:solidFill>
              <a:latin typeface="Playfair Display"/>
              <a:ea typeface="Playfair Display"/>
              <a:cs typeface="Playfair Display"/>
              <a:sym typeface="Playfair Display"/>
            </a:endParaRPr>
          </a:p>
        </p:txBody>
      </p:sp>
      <p:sp>
        <p:nvSpPr>
          <p:cNvPr id="835" name="Google Shape;835;p24"/>
          <p:cNvSpPr txBox="1"/>
          <p:nvPr/>
        </p:nvSpPr>
        <p:spPr>
          <a:xfrm>
            <a:off x="936900" y="1354400"/>
            <a:ext cx="6740100" cy="5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Playfair Display"/>
                <a:ea typeface="Playfair Display"/>
                <a:cs typeface="Playfair Display"/>
                <a:sym typeface="Playfair Display"/>
              </a:rPr>
              <a:t>Feature extraction involves gathering various types of data:</a:t>
            </a:r>
            <a:endParaRPr b="0" i="0" sz="1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25"/>
          <p:cNvSpPr txBox="1"/>
          <p:nvPr>
            <p:ph type="title"/>
          </p:nvPr>
        </p:nvSpPr>
        <p:spPr>
          <a:xfrm>
            <a:off x="618450" y="54395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 Similarity Measurement</a:t>
            </a:r>
            <a:endParaRPr/>
          </a:p>
        </p:txBody>
      </p:sp>
      <p:cxnSp>
        <p:nvCxnSpPr>
          <p:cNvPr id="841" name="Google Shape;841;p25"/>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842" name="Google Shape;842;p25"/>
          <p:cNvSpPr/>
          <p:nvPr/>
        </p:nvSpPr>
        <p:spPr>
          <a:xfrm rot="10800000">
            <a:off x="2993245" y="44737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5"/>
          <p:cNvSpPr txBox="1"/>
          <p:nvPr/>
        </p:nvSpPr>
        <p:spPr>
          <a:xfrm>
            <a:off x="936900" y="2084475"/>
            <a:ext cx="5042700" cy="20535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Montserrat"/>
              <a:buChar char="❏"/>
            </a:pPr>
            <a:r>
              <a:rPr b="1" i="0" lang="en-US" sz="1500" u="none" cap="none" strike="noStrike">
                <a:solidFill>
                  <a:schemeClr val="dk1"/>
                </a:solidFill>
                <a:latin typeface="Montserrat"/>
                <a:ea typeface="Montserrat"/>
                <a:cs typeface="Montserrat"/>
                <a:sym typeface="Montserrat"/>
              </a:rPr>
              <a:t>Cosine Similarity: </a:t>
            </a:r>
            <a:r>
              <a:rPr b="0" i="0" lang="en-US" sz="1500" u="none" cap="none" strike="noStrike">
                <a:solidFill>
                  <a:schemeClr val="dk1"/>
                </a:solidFill>
                <a:latin typeface="Montserrat"/>
                <a:ea typeface="Montserrat"/>
                <a:cs typeface="Montserrat"/>
                <a:sym typeface="Montserrat"/>
              </a:rPr>
              <a:t>Measures the cosine of the angle between two non-zero vectors.</a:t>
            </a:r>
            <a:endParaRPr b="0" i="0" sz="15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 In our project we used Cosine Similarity.</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grpSp>
        <p:nvGrpSpPr>
          <p:cNvPr id="844" name="Google Shape;844;p25"/>
          <p:cNvGrpSpPr/>
          <p:nvPr/>
        </p:nvGrpSpPr>
        <p:grpSpPr>
          <a:xfrm>
            <a:off x="7141411" y="4473802"/>
            <a:ext cx="2560434" cy="561594"/>
            <a:chOff x="2871050" y="2458250"/>
            <a:chExt cx="1107550" cy="242925"/>
          </a:xfrm>
        </p:grpSpPr>
        <p:sp>
          <p:nvSpPr>
            <p:cNvPr id="845" name="Google Shape;845;p25"/>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5"/>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5"/>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8" name="Google Shape;848;p25"/>
          <p:cNvSpPr txBox="1"/>
          <p:nvPr/>
        </p:nvSpPr>
        <p:spPr>
          <a:xfrm>
            <a:off x="823075" y="1202000"/>
            <a:ext cx="7407600" cy="5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ontserrat"/>
                <a:ea typeface="Montserrat"/>
                <a:cs typeface="Montserrat"/>
                <a:sym typeface="Montserrat"/>
              </a:rPr>
              <a:t>To recommend movies, we need to measure similarity between items. Common techniques include:</a:t>
            </a:r>
            <a:endParaRPr b="0" i="0" sz="1900" u="none" cap="none" strike="noStrike">
              <a:solidFill>
                <a:schemeClr val="dk1"/>
              </a:solidFill>
              <a:latin typeface="Montserrat"/>
              <a:ea typeface="Montserrat"/>
              <a:cs typeface="Montserrat"/>
              <a:sym typeface="Montserrat"/>
            </a:endParaRPr>
          </a:p>
        </p:txBody>
      </p:sp>
      <p:pic>
        <p:nvPicPr>
          <p:cNvPr id="849" name="Google Shape;849;p25"/>
          <p:cNvPicPr preferRelativeResize="0"/>
          <p:nvPr/>
        </p:nvPicPr>
        <p:blipFill rotWithShape="1">
          <a:blip r:embed="rId3">
            <a:alphaModFix/>
          </a:blip>
          <a:srcRect b="0" l="0" r="0" t="0"/>
          <a:stretch/>
        </p:blipFill>
        <p:spPr>
          <a:xfrm>
            <a:off x="5807150" y="1628125"/>
            <a:ext cx="3030001" cy="2892400"/>
          </a:xfrm>
          <a:prstGeom prst="rect">
            <a:avLst/>
          </a:prstGeom>
          <a:noFill/>
          <a:ln>
            <a:noFill/>
          </a:ln>
        </p:spPr>
      </p:pic>
      <p:sp>
        <p:nvSpPr>
          <p:cNvPr id="850" name="Google Shape;850;p25"/>
          <p:cNvSpPr/>
          <p:nvPr/>
        </p:nvSpPr>
        <p:spPr>
          <a:xfrm>
            <a:off x="8317661" y="140883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6"/>
          <p:cNvSpPr txBox="1"/>
          <p:nvPr>
            <p:ph type="title"/>
          </p:nvPr>
        </p:nvSpPr>
        <p:spPr>
          <a:xfrm>
            <a:off x="618450" y="54395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Advantages of Content-Based Filtering</a:t>
            </a:r>
            <a:endParaRPr/>
          </a:p>
        </p:txBody>
      </p:sp>
      <p:cxnSp>
        <p:nvCxnSpPr>
          <p:cNvPr id="856" name="Google Shape;856;p26"/>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857" name="Google Shape;857;p26"/>
          <p:cNvSpPr/>
          <p:nvPr/>
        </p:nvSpPr>
        <p:spPr>
          <a:xfrm rot="10800000">
            <a:off x="2993245" y="44737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6"/>
          <p:cNvSpPr/>
          <p:nvPr/>
        </p:nvSpPr>
        <p:spPr>
          <a:xfrm>
            <a:off x="8524211" y="26259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9" name="Google Shape;859;p26"/>
          <p:cNvGrpSpPr/>
          <p:nvPr/>
        </p:nvGrpSpPr>
        <p:grpSpPr>
          <a:xfrm>
            <a:off x="7141411" y="4473802"/>
            <a:ext cx="2560434" cy="561594"/>
            <a:chOff x="2871050" y="2458250"/>
            <a:chExt cx="1107550" cy="242925"/>
          </a:xfrm>
        </p:grpSpPr>
        <p:sp>
          <p:nvSpPr>
            <p:cNvPr id="860" name="Google Shape;860;p26"/>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6"/>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6"/>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3" name="Google Shape;863;p26"/>
          <p:cNvSpPr txBox="1"/>
          <p:nvPr/>
        </p:nvSpPr>
        <p:spPr>
          <a:xfrm>
            <a:off x="860700" y="1916000"/>
            <a:ext cx="7241400" cy="1540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Personalized recommendations based on individual preferences.</a:t>
            </a:r>
            <a:endParaRPr b="0" i="0" sz="15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 Independence from data about other users, making it effective in niche markets.</a:t>
            </a:r>
            <a:endParaRPr b="0" i="0" sz="15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 The ability to adapt to user preferences over time, improving the relevance of suggestions.</a:t>
            </a:r>
            <a:endParaRPr b="1" i="0" sz="1600" u="none" cap="none" strike="noStrike">
              <a:solidFill>
                <a:srgbClr val="000000"/>
              </a:solidFill>
              <a:latin typeface="Playfair Display"/>
              <a:ea typeface="Playfair Display"/>
              <a:cs typeface="Playfair Display"/>
              <a:sym typeface="Playfair Display"/>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2615"/>
              <a:buFont typeface="Arial"/>
              <a:buNone/>
            </a:pPr>
            <a:r>
              <a:t/>
            </a:r>
            <a:endParaRPr b="1" i="0" sz="2615" u="none" cap="none" strike="noStrike">
              <a:solidFill>
                <a:schemeClr val="dk1"/>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2050"/>
              <a:buFont typeface="Arial"/>
              <a:buNone/>
            </a:pPr>
            <a:r>
              <a:t/>
            </a:r>
            <a:endParaRPr b="1" i="0" sz="2050" u="none" cap="none" strike="noStrike">
              <a:solidFill>
                <a:schemeClr val="dk1"/>
              </a:solidFill>
              <a:latin typeface="Playfair Display"/>
              <a:ea typeface="Playfair Display"/>
              <a:cs typeface="Playfair Display"/>
              <a:sym typeface="Playfair Display"/>
            </a:endParaRPr>
          </a:p>
        </p:txBody>
      </p:sp>
      <p:sp>
        <p:nvSpPr>
          <p:cNvPr id="864" name="Google Shape;864;p26"/>
          <p:cNvSpPr txBox="1"/>
          <p:nvPr/>
        </p:nvSpPr>
        <p:spPr>
          <a:xfrm>
            <a:off x="772350" y="1354400"/>
            <a:ext cx="7599300" cy="5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Playfair Display"/>
                <a:ea typeface="Playfair Display"/>
                <a:cs typeface="Playfair Display"/>
                <a:sym typeface="Playfair Display"/>
              </a:rPr>
              <a:t>Content-based filtering offers several benefits:</a:t>
            </a:r>
            <a:endParaRPr b="0" i="0" sz="1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27"/>
          <p:cNvSpPr txBox="1"/>
          <p:nvPr>
            <p:ph type="title"/>
          </p:nvPr>
        </p:nvSpPr>
        <p:spPr>
          <a:xfrm>
            <a:off x="618450" y="54395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Limitations of Content-Based Filtering</a:t>
            </a:r>
            <a:endParaRPr/>
          </a:p>
        </p:txBody>
      </p:sp>
      <p:cxnSp>
        <p:nvCxnSpPr>
          <p:cNvPr id="870" name="Google Shape;870;p27"/>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871" name="Google Shape;871;p27"/>
          <p:cNvSpPr/>
          <p:nvPr/>
        </p:nvSpPr>
        <p:spPr>
          <a:xfrm rot="10800000">
            <a:off x="2993245" y="44737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7"/>
          <p:cNvSpPr/>
          <p:nvPr/>
        </p:nvSpPr>
        <p:spPr>
          <a:xfrm>
            <a:off x="8524211" y="26259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3" name="Google Shape;873;p27"/>
          <p:cNvGrpSpPr/>
          <p:nvPr/>
        </p:nvGrpSpPr>
        <p:grpSpPr>
          <a:xfrm>
            <a:off x="7141411" y="4473802"/>
            <a:ext cx="2560434" cy="561594"/>
            <a:chOff x="2871050" y="2458250"/>
            <a:chExt cx="1107550" cy="242925"/>
          </a:xfrm>
        </p:grpSpPr>
        <p:sp>
          <p:nvSpPr>
            <p:cNvPr id="874" name="Google Shape;874;p27"/>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7"/>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7"/>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27"/>
          <p:cNvSpPr txBox="1"/>
          <p:nvPr/>
        </p:nvSpPr>
        <p:spPr>
          <a:xfrm>
            <a:off x="676872" y="1201040"/>
            <a:ext cx="7376100" cy="33234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15000"/>
              </a:lnSpc>
              <a:spcBef>
                <a:spcPts val="1500"/>
              </a:spcBef>
              <a:spcAft>
                <a:spcPts val="0"/>
              </a:spcAft>
              <a:buClr>
                <a:schemeClr val="dk1"/>
              </a:buClr>
              <a:buSzPts val="1500"/>
              <a:buFont typeface="Montserrat"/>
              <a:buChar char="❏"/>
            </a:pPr>
            <a:r>
              <a:rPr b="1" i="0" lang="en-US" sz="1400" u="none" cap="none" strike="noStrike">
                <a:solidFill>
                  <a:schemeClr val="dk1"/>
                </a:solidFill>
                <a:latin typeface="Montserrat"/>
                <a:ea typeface="Montserrat"/>
                <a:cs typeface="Montserrat"/>
                <a:sym typeface="Montserrat"/>
              </a:rPr>
              <a:t>Cold Start Problem:</a:t>
            </a:r>
            <a:r>
              <a:rPr b="0" i="0" lang="en-US" sz="1400" u="none" cap="none" strike="noStrike">
                <a:solidFill>
                  <a:schemeClr val="dk1"/>
                </a:solidFill>
                <a:latin typeface="Montserrat"/>
                <a:ea typeface="Montserrat"/>
                <a:cs typeface="Montserrat"/>
                <a:sym typeface="Montserrat"/>
              </a:rPr>
              <a:t> Strategies for New Users: in Content-based recommendation systems address this by leveraging demographic information, preferences from similar user groups, or hybrid approaches.</a:t>
            </a:r>
            <a:endParaRPr/>
          </a:p>
          <a:p>
            <a:pPr indent="0" lvl="0" marL="133350" marR="0" rtl="0" algn="just">
              <a:lnSpc>
                <a:spcPct val="115000"/>
              </a:lnSpc>
              <a:spcBef>
                <a:spcPts val="1500"/>
              </a:spcBef>
              <a:spcAft>
                <a:spcPts val="0"/>
              </a:spcAft>
              <a:buNone/>
            </a:pPr>
            <a:r>
              <a:t/>
            </a:r>
            <a:endParaRPr b="0" i="0" sz="100" u="none" cap="none" strike="noStrike">
              <a:solidFill>
                <a:schemeClr val="dk1"/>
              </a:solidFill>
              <a:latin typeface="Montserrat"/>
              <a:ea typeface="Montserrat"/>
              <a:cs typeface="Montserrat"/>
              <a:sym typeface="Montserrat"/>
            </a:endParaRPr>
          </a:p>
          <a:p>
            <a:pPr indent="-323850" lvl="0" marL="457200" marR="0" rtl="0" algn="just">
              <a:lnSpc>
                <a:spcPct val="115000"/>
              </a:lnSpc>
              <a:spcBef>
                <a:spcPts val="0"/>
              </a:spcBef>
              <a:spcAft>
                <a:spcPts val="0"/>
              </a:spcAft>
              <a:buClr>
                <a:schemeClr val="dk1"/>
              </a:buClr>
              <a:buSzPts val="1500"/>
              <a:buFont typeface="Montserrat"/>
              <a:buChar char="❏"/>
            </a:pPr>
            <a:r>
              <a:rPr b="1" i="0" lang="en-US" sz="1400" u="none" cap="none" strike="noStrike">
                <a:solidFill>
                  <a:schemeClr val="dk1"/>
                </a:solidFill>
                <a:latin typeface="Montserrat"/>
                <a:ea typeface="Montserrat"/>
                <a:cs typeface="Montserrat"/>
                <a:sym typeface="Montserrat"/>
              </a:rPr>
              <a:t>Over-Specialization: </a:t>
            </a:r>
            <a:r>
              <a:rPr b="0" i="0" lang="en-US" sz="1400" u="none" cap="none" strike="noStrike">
                <a:solidFill>
                  <a:schemeClr val="dk1"/>
                </a:solidFill>
                <a:latin typeface="Montserrat"/>
                <a:ea typeface="Montserrat"/>
                <a:cs typeface="Montserrat"/>
                <a:sym typeface="Montserrat"/>
              </a:rPr>
              <a:t>Diversification Techniques: Content-based systems risk over-specialization, where users consistently recommend similar items, limiting their exposure to diverse content. </a:t>
            </a:r>
            <a:endParaRPr/>
          </a:p>
          <a:p>
            <a:pPr indent="0" lvl="0" marL="133350" marR="0" rtl="0" algn="just">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a:p>
            <a:pPr indent="-323850" lvl="0" marL="457200" marR="0" rtl="0" algn="just">
              <a:lnSpc>
                <a:spcPct val="115000"/>
              </a:lnSpc>
              <a:spcBef>
                <a:spcPts val="0"/>
              </a:spcBef>
              <a:spcAft>
                <a:spcPts val="0"/>
              </a:spcAft>
              <a:buClr>
                <a:schemeClr val="dk1"/>
              </a:buClr>
              <a:buSzPts val="1500"/>
              <a:buFont typeface="Montserrat"/>
              <a:buChar char="❏"/>
            </a:pPr>
            <a:r>
              <a:rPr b="1" i="0" lang="en-US" sz="1400" u="none" cap="none" strike="noStrike">
                <a:solidFill>
                  <a:schemeClr val="dk1"/>
                </a:solidFill>
                <a:latin typeface="Montserrat"/>
                <a:ea typeface="Montserrat"/>
                <a:cs typeface="Montserrat"/>
                <a:sym typeface="Montserrat"/>
              </a:rPr>
              <a:t>Scalability: </a:t>
            </a:r>
            <a:r>
              <a:rPr b="0" i="0" lang="en-US" sz="1400" u="none" cap="none" strike="noStrike">
                <a:solidFill>
                  <a:schemeClr val="dk1"/>
                </a:solidFill>
                <a:latin typeface="Montserrat"/>
                <a:ea typeface="Montserrat"/>
                <a:cs typeface="Montserrat"/>
                <a:sym typeface="Montserrat"/>
              </a:rPr>
              <a:t>Optimization and Parallelization: Scalability becomes a concern as user and item databases grow. Content-based systems must efficiently handle the increasing volume of data to provide real-time recommendations.</a:t>
            </a:r>
            <a:endParaRPr b="0" i="0" sz="14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1500"/>
              </a:spcBef>
              <a:spcAft>
                <a:spcPts val="0"/>
              </a:spcAft>
              <a:buClr>
                <a:srgbClr val="000000"/>
              </a:buClr>
              <a:buSzPts val="2615"/>
              <a:buFont typeface="Arial"/>
              <a:buNone/>
            </a:pPr>
            <a:r>
              <a:t/>
            </a:r>
            <a:endParaRPr b="1" i="0" sz="2615" u="none" cap="none" strike="noStrike">
              <a:solidFill>
                <a:schemeClr val="dk1"/>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2050"/>
              <a:buFont typeface="Arial"/>
              <a:buNone/>
            </a:pPr>
            <a:r>
              <a:t/>
            </a:r>
            <a:endParaRPr b="1" i="0" sz="205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28"/>
          <p:cNvSpPr/>
          <p:nvPr/>
        </p:nvSpPr>
        <p:spPr>
          <a:xfrm>
            <a:off x="4843450" y="5394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3" name="Google Shape;883;p28"/>
          <p:cNvGrpSpPr/>
          <p:nvPr/>
        </p:nvGrpSpPr>
        <p:grpSpPr>
          <a:xfrm>
            <a:off x="5146235" y="1357535"/>
            <a:ext cx="2978821" cy="2424251"/>
            <a:chOff x="5404325" y="978525"/>
            <a:chExt cx="2636825" cy="2145925"/>
          </a:xfrm>
        </p:grpSpPr>
        <p:sp>
          <p:nvSpPr>
            <p:cNvPr id="884" name="Google Shape;884;p28"/>
            <p:cNvSpPr/>
            <p:nvPr/>
          </p:nvSpPr>
          <p:spPr>
            <a:xfrm>
              <a:off x="6280663" y="2804900"/>
              <a:ext cx="884150" cy="319550"/>
            </a:xfrm>
            <a:custGeom>
              <a:rect b="b" l="l" r="r" t="t"/>
              <a:pathLst>
                <a:path extrusionOk="0" h="12782" w="35366">
                  <a:moveTo>
                    <a:pt x="1" y="12781"/>
                  </a:moveTo>
                  <a:lnTo>
                    <a:pt x="1" y="11447"/>
                  </a:lnTo>
                  <a:lnTo>
                    <a:pt x="4158" y="10951"/>
                  </a:lnTo>
                  <a:lnTo>
                    <a:pt x="7043" y="1"/>
                  </a:lnTo>
                  <a:lnTo>
                    <a:pt x="28323" y="1"/>
                  </a:lnTo>
                  <a:lnTo>
                    <a:pt x="31208" y="10951"/>
                  </a:lnTo>
                  <a:lnTo>
                    <a:pt x="35365" y="11447"/>
                  </a:lnTo>
                  <a:lnTo>
                    <a:pt x="35365" y="1278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8"/>
            <p:cNvSpPr/>
            <p:nvPr/>
          </p:nvSpPr>
          <p:spPr>
            <a:xfrm>
              <a:off x="5404325" y="978525"/>
              <a:ext cx="2636825" cy="1596850"/>
            </a:xfrm>
            <a:custGeom>
              <a:rect b="b" l="l" r="r" t="t"/>
              <a:pathLst>
                <a:path extrusionOk="0" h="63874" w="105473">
                  <a:moveTo>
                    <a:pt x="0" y="63873"/>
                  </a:moveTo>
                  <a:lnTo>
                    <a:pt x="0" y="2389"/>
                  </a:lnTo>
                  <a:cubicBezTo>
                    <a:pt x="0" y="1055"/>
                    <a:pt x="1055" y="0"/>
                    <a:pt x="2389" y="0"/>
                  </a:cubicBezTo>
                  <a:lnTo>
                    <a:pt x="103115" y="0"/>
                  </a:lnTo>
                  <a:cubicBezTo>
                    <a:pt x="104418" y="0"/>
                    <a:pt x="105473" y="1055"/>
                    <a:pt x="105473" y="2389"/>
                  </a:cubicBezTo>
                  <a:lnTo>
                    <a:pt x="105473" y="63873"/>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8"/>
            <p:cNvSpPr/>
            <p:nvPr/>
          </p:nvSpPr>
          <p:spPr>
            <a:xfrm>
              <a:off x="5404325" y="2575350"/>
              <a:ext cx="2636825" cy="238100"/>
            </a:xfrm>
            <a:custGeom>
              <a:rect b="b" l="l" r="r" t="t"/>
              <a:pathLst>
                <a:path extrusionOk="0" h="9524" w="105473">
                  <a:moveTo>
                    <a:pt x="103115" y="9524"/>
                  </a:moveTo>
                  <a:lnTo>
                    <a:pt x="2389" y="9524"/>
                  </a:lnTo>
                  <a:cubicBezTo>
                    <a:pt x="1055" y="9524"/>
                    <a:pt x="0" y="8438"/>
                    <a:pt x="0" y="7135"/>
                  </a:cubicBezTo>
                  <a:lnTo>
                    <a:pt x="0" y="0"/>
                  </a:lnTo>
                  <a:lnTo>
                    <a:pt x="105473" y="0"/>
                  </a:lnTo>
                  <a:lnTo>
                    <a:pt x="105473" y="7135"/>
                  </a:lnTo>
                  <a:cubicBezTo>
                    <a:pt x="105473" y="8438"/>
                    <a:pt x="104418" y="9524"/>
                    <a:pt x="103115" y="9524"/>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8"/>
            <p:cNvSpPr/>
            <p:nvPr/>
          </p:nvSpPr>
          <p:spPr>
            <a:xfrm>
              <a:off x="6706438" y="1016525"/>
              <a:ext cx="32600" cy="32575"/>
            </a:xfrm>
            <a:custGeom>
              <a:rect b="b" l="l" r="r" t="t"/>
              <a:pathLst>
                <a:path extrusionOk="0" h="1303" w="1304">
                  <a:moveTo>
                    <a:pt x="559" y="0"/>
                  </a:moveTo>
                  <a:cubicBezTo>
                    <a:pt x="1055" y="0"/>
                    <a:pt x="1304" y="589"/>
                    <a:pt x="931" y="931"/>
                  </a:cubicBezTo>
                  <a:cubicBezTo>
                    <a:pt x="590" y="1303"/>
                    <a:pt x="1" y="1055"/>
                    <a:pt x="1" y="558"/>
                  </a:cubicBezTo>
                  <a:cubicBezTo>
                    <a:pt x="1" y="248"/>
                    <a:pt x="249"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88" name="Google Shape;888;p28"/>
          <p:cNvCxnSpPr/>
          <p:nvPr/>
        </p:nvCxnSpPr>
        <p:spPr>
          <a:xfrm>
            <a:off x="4837225" y="539591"/>
            <a:ext cx="0" cy="4695900"/>
          </a:xfrm>
          <a:prstGeom prst="straightConnector1">
            <a:avLst/>
          </a:prstGeom>
          <a:noFill/>
          <a:ln cap="flat" cmpd="sng" w="9525">
            <a:solidFill>
              <a:schemeClr val="dk1"/>
            </a:solidFill>
            <a:prstDash val="solid"/>
            <a:round/>
            <a:headEnd len="sm" w="sm" type="none"/>
            <a:tailEnd len="sm" w="sm" type="none"/>
          </a:ln>
        </p:spPr>
      </p:cxnSp>
      <p:cxnSp>
        <p:nvCxnSpPr>
          <p:cNvPr id="889" name="Google Shape;889;p28"/>
          <p:cNvCxnSpPr/>
          <p:nvPr/>
        </p:nvCxnSpPr>
        <p:spPr>
          <a:xfrm>
            <a:off x="4841800" y="4604000"/>
            <a:ext cx="3587700" cy="0"/>
          </a:xfrm>
          <a:prstGeom prst="straightConnector1">
            <a:avLst/>
          </a:prstGeom>
          <a:noFill/>
          <a:ln cap="flat" cmpd="sng" w="9525">
            <a:solidFill>
              <a:schemeClr val="dk1"/>
            </a:solidFill>
            <a:prstDash val="solid"/>
            <a:round/>
            <a:headEnd len="sm" w="sm" type="none"/>
            <a:tailEnd len="sm" w="sm" type="none"/>
          </a:ln>
        </p:spPr>
      </p:cxnSp>
      <p:cxnSp>
        <p:nvCxnSpPr>
          <p:cNvPr id="890" name="Google Shape;890;p28"/>
          <p:cNvCxnSpPr/>
          <p:nvPr/>
        </p:nvCxnSpPr>
        <p:spPr>
          <a:xfrm>
            <a:off x="8421625" y="539591"/>
            <a:ext cx="0" cy="4695900"/>
          </a:xfrm>
          <a:prstGeom prst="straightConnector1">
            <a:avLst/>
          </a:prstGeom>
          <a:noFill/>
          <a:ln cap="flat" cmpd="sng" w="9525">
            <a:solidFill>
              <a:schemeClr val="dk1"/>
            </a:solidFill>
            <a:prstDash val="solid"/>
            <a:round/>
            <a:headEnd len="sm" w="sm" type="none"/>
            <a:tailEnd len="sm" w="sm" type="none"/>
          </a:ln>
        </p:spPr>
      </p:cxnSp>
      <p:sp>
        <p:nvSpPr>
          <p:cNvPr id="891" name="Google Shape;891;p28"/>
          <p:cNvSpPr/>
          <p:nvPr/>
        </p:nvSpPr>
        <p:spPr>
          <a:xfrm rot="10800000">
            <a:off x="1546321" y="3970774"/>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8"/>
          <p:cNvSpPr/>
          <p:nvPr/>
        </p:nvSpPr>
        <p:spPr>
          <a:xfrm>
            <a:off x="2445811"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3" name="Google Shape;893;p28"/>
          <p:cNvGrpSpPr/>
          <p:nvPr/>
        </p:nvGrpSpPr>
        <p:grpSpPr>
          <a:xfrm>
            <a:off x="6908911" y="3912089"/>
            <a:ext cx="2560434" cy="561594"/>
            <a:chOff x="2871050" y="2458250"/>
            <a:chExt cx="1107550" cy="242925"/>
          </a:xfrm>
        </p:grpSpPr>
        <p:sp>
          <p:nvSpPr>
            <p:cNvPr id="894" name="Google Shape;894;p28"/>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8"/>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8"/>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 name="Google Shape;897;p28"/>
          <p:cNvGrpSpPr/>
          <p:nvPr/>
        </p:nvGrpSpPr>
        <p:grpSpPr>
          <a:xfrm>
            <a:off x="201777" y="924063"/>
            <a:ext cx="1441459" cy="315279"/>
            <a:chOff x="4290125" y="2631325"/>
            <a:chExt cx="500750" cy="109525"/>
          </a:xfrm>
        </p:grpSpPr>
        <p:sp>
          <p:nvSpPr>
            <p:cNvPr id="898" name="Google Shape;898;p28"/>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8"/>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8"/>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1" name="Google Shape;901;p28"/>
          <p:cNvSpPr txBox="1"/>
          <p:nvPr>
            <p:ph type="title"/>
          </p:nvPr>
        </p:nvSpPr>
        <p:spPr>
          <a:xfrm>
            <a:off x="1238726" y="2197344"/>
            <a:ext cx="3343500" cy="10340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Azure Integration</a:t>
            </a:r>
            <a:br>
              <a:rPr lang="en-US" sz="2400"/>
            </a:br>
            <a:r>
              <a:rPr lang="en-US" sz="2400"/>
              <a:t>&amp; Final Deployment</a:t>
            </a:r>
            <a:endParaRPr sz="2400"/>
          </a:p>
        </p:txBody>
      </p:sp>
      <p:sp>
        <p:nvSpPr>
          <p:cNvPr id="902" name="Google Shape;902;p28"/>
          <p:cNvSpPr txBox="1"/>
          <p:nvPr/>
        </p:nvSpPr>
        <p:spPr>
          <a:xfrm>
            <a:off x="2598208" y="1400464"/>
            <a:ext cx="1748730" cy="817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Montserrat"/>
                <a:ea typeface="Montserrat"/>
                <a:cs typeface="Montserrat"/>
                <a:sym typeface="Montserrat"/>
              </a:rPr>
              <a:t>05</a:t>
            </a:r>
            <a:endParaRPr b="0" i="0" sz="6000" u="none" cap="none" strike="noStrike">
              <a:solidFill>
                <a:schemeClr val="accent1"/>
              </a:solidFill>
              <a:latin typeface="Montserrat"/>
              <a:ea typeface="Montserrat"/>
              <a:cs typeface="Montserrat"/>
              <a:sym typeface="Montserrat"/>
            </a:endParaRPr>
          </a:p>
        </p:txBody>
      </p:sp>
      <p:pic>
        <p:nvPicPr>
          <p:cNvPr id="903" name="Google Shape;903;p28"/>
          <p:cNvPicPr preferRelativeResize="0"/>
          <p:nvPr/>
        </p:nvPicPr>
        <p:blipFill rotWithShape="1">
          <a:blip r:embed="rId3">
            <a:alphaModFix/>
          </a:blip>
          <a:srcRect b="0" l="0" r="0" t="0"/>
          <a:stretch/>
        </p:blipFill>
        <p:spPr>
          <a:xfrm>
            <a:off x="5154575" y="1560350"/>
            <a:ext cx="2949725" cy="1638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2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 Introduction to Azure OpenAI</a:t>
            </a:r>
            <a:endParaRPr/>
          </a:p>
        </p:txBody>
      </p:sp>
      <p:sp>
        <p:nvSpPr>
          <p:cNvPr id="909" name="Google Shape;909;p29"/>
          <p:cNvSpPr txBox="1"/>
          <p:nvPr/>
        </p:nvSpPr>
        <p:spPr>
          <a:xfrm>
            <a:off x="927775" y="1319775"/>
            <a:ext cx="6674700" cy="27882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chemeClr val="dk1"/>
              </a:buClr>
              <a:buSzPts val="1500"/>
              <a:buFont typeface="Montserrat"/>
              <a:buChar char="❏"/>
            </a:pPr>
            <a:r>
              <a:rPr b="1" i="0" lang="en-US" sz="1500" u="none" cap="none" strike="noStrike">
                <a:solidFill>
                  <a:schemeClr val="dk1"/>
                </a:solidFill>
                <a:latin typeface="Montserrat"/>
                <a:ea typeface="Montserrat"/>
                <a:cs typeface="Montserrat"/>
                <a:sym typeface="Montserrat"/>
              </a:rPr>
              <a:t>Definition: </a:t>
            </a:r>
            <a:r>
              <a:rPr b="0" i="0" lang="en-US" sz="1500" u="none" cap="none" strike="noStrike">
                <a:solidFill>
                  <a:schemeClr val="dk1"/>
                </a:solidFill>
                <a:latin typeface="Montserrat"/>
                <a:ea typeface="Montserrat"/>
                <a:cs typeface="Montserrat"/>
                <a:sym typeface="Montserrat"/>
              </a:rPr>
              <a:t>A cloud-based service providing access to OpenAI’s models.</a:t>
            </a:r>
            <a:endParaRPr b="0" i="0" sz="15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just">
              <a:lnSpc>
                <a:spcPct val="100000"/>
              </a:lnSpc>
              <a:spcBef>
                <a:spcPts val="0"/>
              </a:spcBef>
              <a:spcAft>
                <a:spcPts val="0"/>
              </a:spcAft>
              <a:buClr>
                <a:schemeClr val="dk1"/>
              </a:buClr>
              <a:buSzPts val="1500"/>
              <a:buFont typeface="Montserrat"/>
              <a:buChar char="❏"/>
            </a:pPr>
            <a:r>
              <a:rPr b="1" i="0" lang="en-US" sz="1500" u="none" cap="none" strike="noStrike">
                <a:solidFill>
                  <a:schemeClr val="dk1"/>
                </a:solidFill>
                <a:latin typeface="Montserrat"/>
                <a:ea typeface="Montserrat"/>
                <a:cs typeface="Montserrat"/>
                <a:sym typeface="Montserrat"/>
              </a:rPr>
              <a:t>Purpose: </a:t>
            </a:r>
            <a:r>
              <a:rPr b="0" i="0" lang="en-US" sz="1500" u="none" cap="none" strike="noStrike">
                <a:solidFill>
                  <a:schemeClr val="dk1"/>
                </a:solidFill>
                <a:latin typeface="Montserrat"/>
                <a:ea typeface="Montserrat"/>
                <a:cs typeface="Montserrat"/>
                <a:sym typeface="Montserrat"/>
              </a:rPr>
              <a:t>Enhancing applications with AI-driven capabilities.</a:t>
            </a:r>
            <a:endParaRPr/>
          </a:p>
          <a:p>
            <a:pPr indent="0" lvl="0" marL="133350" marR="0" rtl="0" algn="just">
              <a:lnSpc>
                <a:spcPct val="100000"/>
              </a:lnSpc>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Azure OpenAI is a service that allows developers to integrate OpenAI's advanced models into their applications, enabling them to leverage natural language processing, code generation, and more.</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
          <p:cNvSpPr txBox="1"/>
          <p:nvPr>
            <p:ph type="title"/>
          </p:nvPr>
        </p:nvSpPr>
        <p:spPr>
          <a:xfrm>
            <a:off x="1318951" y="1605794"/>
            <a:ext cx="3343500" cy="10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t>Introduction</a:t>
            </a:r>
            <a:endParaRPr sz="2800"/>
          </a:p>
        </p:txBody>
      </p:sp>
      <p:sp>
        <p:nvSpPr>
          <p:cNvPr id="428" name="Google Shape;428;p3"/>
          <p:cNvSpPr txBox="1"/>
          <p:nvPr>
            <p:ph idx="2" type="title"/>
          </p:nvPr>
        </p:nvSpPr>
        <p:spPr>
          <a:xfrm>
            <a:off x="3155225" y="1232963"/>
            <a:ext cx="13512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US"/>
              <a:t>01</a:t>
            </a:r>
            <a:endParaRPr/>
          </a:p>
        </p:txBody>
      </p:sp>
      <p:sp>
        <p:nvSpPr>
          <p:cNvPr id="429" name="Google Shape;429;p3"/>
          <p:cNvSpPr/>
          <p:nvPr/>
        </p:nvSpPr>
        <p:spPr>
          <a:xfrm>
            <a:off x="4837225" y="5395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0" name="Google Shape;430;p3"/>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431" name="Google Shape;431;p3"/>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432" name="Google Shape;432;p3"/>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 name="Google Shape;434;p3"/>
          <p:cNvGrpSpPr/>
          <p:nvPr/>
        </p:nvGrpSpPr>
        <p:grpSpPr>
          <a:xfrm>
            <a:off x="6583561" y="2367452"/>
            <a:ext cx="2560434" cy="561594"/>
            <a:chOff x="2871050" y="2458250"/>
            <a:chExt cx="1107550" cy="242925"/>
          </a:xfrm>
        </p:grpSpPr>
        <p:sp>
          <p:nvSpPr>
            <p:cNvPr id="435" name="Google Shape;435;p3"/>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3"/>
          <p:cNvGrpSpPr/>
          <p:nvPr/>
        </p:nvGrpSpPr>
        <p:grpSpPr>
          <a:xfrm>
            <a:off x="2801302" y="4604180"/>
            <a:ext cx="1441459" cy="315279"/>
            <a:chOff x="4290125" y="2631325"/>
            <a:chExt cx="500750" cy="109525"/>
          </a:xfrm>
        </p:grpSpPr>
        <p:sp>
          <p:nvSpPr>
            <p:cNvPr id="439" name="Google Shape;439;p3"/>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3"/>
          <p:cNvGrpSpPr/>
          <p:nvPr/>
        </p:nvGrpSpPr>
        <p:grpSpPr>
          <a:xfrm>
            <a:off x="6845967" y="3263731"/>
            <a:ext cx="1203039" cy="1147701"/>
            <a:chOff x="2894400" y="3965450"/>
            <a:chExt cx="361425" cy="344800"/>
          </a:xfrm>
        </p:grpSpPr>
        <p:sp>
          <p:nvSpPr>
            <p:cNvPr id="443" name="Google Shape;443;p3"/>
            <p:cNvSpPr/>
            <p:nvPr/>
          </p:nvSpPr>
          <p:spPr>
            <a:xfrm>
              <a:off x="2923400" y="3965450"/>
              <a:ext cx="332425" cy="332125"/>
            </a:xfrm>
            <a:custGeom>
              <a:rect b="b" l="l" r="r" t="t"/>
              <a:pathLst>
                <a:path extrusionOk="0" h="13285" w="13297">
                  <a:moveTo>
                    <a:pt x="6643" y="0"/>
                  </a:moveTo>
                  <a:cubicBezTo>
                    <a:pt x="2972" y="0"/>
                    <a:pt x="0" y="2972"/>
                    <a:pt x="0" y="6643"/>
                  </a:cubicBezTo>
                  <a:cubicBezTo>
                    <a:pt x="0" y="10313"/>
                    <a:pt x="2972" y="13285"/>
                    <a:pt x="6643" y="13285"/>
                  </a:cubicBezTo>
                  <a:cubicBezTo>
                    <a:pt x="10313" y="13285"/>
                    <a:pt x="13296" y="10313"/>
                    <a:pt x="13296" y="6643"/>
                  </a:cubicBezTo>
                  <a:cubicBezTo>
                    <a:pt x="13296" y="2972"/>
                    <a:pt x="10313" y="0"/>
                    <a:pt x="6643" y="0"/>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
            <p:cNvSpPr/>
            <p:nvPr/>
          </p:nvSpPr>
          <p:spPr>
            <a:xfrm>
              <a:off x="2920025" y="4003300"/>
              <a:ext cx="281200" cy="256425"/>
            </a:xfrm>
            <a:custGeom>
              <a:rect b="b" l="l" r="r" t="t"/>
              <a:pathLst>
                <a:path extrusionOk="0" h="10257" w="11248">
                  <a:moveTo>
                    <a:pt x="5625" y="0"/>
                  </a:moveTo>
                  <a:cubicBezTo>
                    <a:pt x="4312" y="0"/>
                    <a:pt x="3000" y="501"/>
                    <a:pt x="2004" y="1503"/>
                  </a:cubicBezTo>
                  <a:cubicBezTo>
                    <a:pt x="0" y="3507"/>
                    <a:pt x="0" y="6750"/>
                    <a:pt x="2004" y="8754"/>
                  </a:cubicBezTo>
                  <a:cubicBezTo>
                    <a:pt x="3000" y="9756"/>
                    <a:pt x="4312" y="10257"/>
                    <a:pt x="5625" y="10257"/>
                  </a:cubicBezTo>
                  <a:cubicBezTo>
                    <a:pt x="6938" y="10257"/>
                    <a:pt x="8252" y="9756"/>
                    <a:pt x="9254" y="8754"/>
                  </a:cubicBezTo>
                  <a:cubicBezTo>
                    <a:pt x="11247" y="6750"/>
                    <a:pt x="11247" y="3507"/>
                    <a:pt x="9254" y="1503"/>
                  </a:cubicBezTo>
                  <a:cubicBezTo>
                    <a:pt x="8252" y="501"/>
                    <a:pt x="6938" y="0"/>
                    <a:pt x="5625"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
            <p:cNvSpPr/>
            <p:nvPr/>
          </p:nvSpPr>
          <p:spPr>
            <a:xfrm>
              <a:off x="2932400" y="4287475"/>
              <a:ext cx="114300" cy="22775"/>
            </a:xfrm>
            <a:custGeom>
              <a:rect b="b" l="l" r="r" t="t"/>
              <a:pathLst>
                <a:path extrusionOk="0" h="911" w="4572">
                  <a:moveTo>
                    <a:pt x="2527" y="1"/>
                  </a:moveTo>
                  <a:cubicBezTo>
                    <a:pt x="1491" y="1"/>
                    <a:pt x="254" y="164"/>
                    <a:pt x="1" y="911"/>
                  </a:cubicBezTo>
                  <a:lnTo>
                    <a:pt x="1138" y="911"/>
                  </a:lnTo>
                  <a:cubicBezTo>
                    <a:pt x="1390" y="319"/>
                    <a:pt x="2976" y="230"/>
                    <a:pt x="3901" y="230"/>
                  </a:cubicBezTo>
                  <a:cubicBezTo>
                    <a:pt x="4296" y="230"/>
                    <a:pt x="4571" y="246"/>
                    <a:pt x="4571" y="246"/>
                  </a:cubicBezTo>
                  <a:lnTo>
                    <a:pt x="4020" y="100"/>
                  </a:lnTo>
                  <a:cubicBezTo>
                    <a:pt x="4020" y="100"/>
                    <a:pt x="3335" y="1"/>
                    <a:pt x="2527" y="1"/>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
            <p:cNvSpPr/>
            <p:nvPr/>
          </p:nvSpPr>
          <p:spPr>
            <a:xfrm>
              <a:off x="2894400" y="3965450"/>
              <a:ext cx="332425" cy="332125"/>
            </a:xfrm>
            <a:custGeom>
              <a:rect b="b" l="l" r="r" t="t"/>
              <a:pathLst>
                <a:path extrusionOk="0" h="13285" w="13297">
                  <a:moveTo>
                    <a:pt x="6654" y="1036"/>
                  </a:moveTo>
                  <a:cubicBezTo>
                    <a:pt x="7645" y="1036"/>
                    <a:pt x="8456" y="1847"/>
                    <a:pt x="8456" y="2848"/>
                  </a:cubicBezTo>
                  <a:cubicBezTo>
                    <a:pt x="8456" y="3839"/>
                    <a:pt x="7645" y="4650"/>
                    <a:pt x="6654" y="4650"/>
                  </a:cubicBezTo>
                  <a:cubicBezTo>
                    <a:pt x="5652" y="4650"/>
                    <a:pt x="4842" y="3839"/>
                    <a:pt x="4842" y="2848"/>
                  </a:cubicBezTo>
                  <a:cubicBezTo>
                    <a:pt x="4842" y="1847"/>
                    <a:pt x="5652" y="1036"/>
                    <a:pt x="6654" y="1036"/>
                  </a:cubicBezTo>
                  <a:close/>
                  <a:moveTo>
                    <a:pt x="3040" y="3662"/>
                  </a:moveTo>
                  <a:cubicBezTo>
                    <a:pt x="3223" y="3662"/>
                    <a:pt x="3409" y="3690"/>
                    <a:pt x="3592" y="3749"/>
                  </a:cubicBezTo>
                  <a:cubicBezTo>
                    <a:pt x="4538" y="4064"/>
                    <a:pt x="5056" y="5078"/>
                    <a:pt x="4752" y="6023"/>
                  </a:cubicBezTo>
                  <a:cubicBezTo>
                    <a:pt x="4507" y="6786"/>
                    <a:pt x="3793" y="7270"/>
                    <a:pt x="3031" y="7270"/>
                  </a:cubicBezTo>
                  <a:cubicBezTo>
                    <a:pt x="2847" y="7270"/>
                    <a:pt x="2661" y="7242"/>
                    <a:pt x="2477" y="7183"/>
                  </a:cubicBezTo>
                  <a:cubicBezTo>
                    <a:pt x="1532" y="6879"/>
                    <a:pt x="1014" y="5854"/>
                    <a:pt x="1318" y="4909"/>
                  </a:cubicBezTo>
                  <a:cubicBezTo>
                    <a:pt x="1572" y="4146"/>
                    <a:pt x="2280" y="3662"/>
                    <a:pt x="3040" y="3662"/>
                  </a:cubicBezTo>
                  <a:close/>
                  <a:moveTo>
                    <a:pt x="10259" y="3662"/>
                  </a:moveTo>
                  <a:cubicBezTo>
                    <a:pt x="11021" y="3662"/>
                    <a:pt x="11734" y="4146"/>
                    <a:pt x="11979" y="4909"/>
                  </a:cubicBezTo>
                  <a:cubicBezTo>
                    <a:pt x="12283" y="5854"/>
                    <a:pt x="11765" y="6879"/>
                    <a:pt x="10820" y="7183"/>
                  </a:cubicBezTo>
                  <a:cubicBezTo>
                    <a:pt x="10636" y="7242"/>
                    <a:pt x="10450" y="7270"/>
                    <a:pt x="10266" y="7270"/>
                  </a:cubicBezTo>
                  <a:cubicBezTo>
                    <a:pt x="9504" y="7270"/>
                    <a:pt x="8791" y="6786"/>
                    <a:pt x="8546" y="6023"/>
                  </a:cubicBezTo>
                  <a:cubicBezTo>
                    <a:pt x="8242" y="5078"/>
                    <a:pt x="8760" y="4064"/>
                    <a:pt x="9705" y="3749"/>
                  </a:cubicBezTo>
                  <a:cubicBezTo>
                    <a:pt x="9889" y="3690"/>
                    <a:pt x="10075" y="3662"/>
                    <a:pt x="10259" y="3662"/>
                  </a:cubicBezTo>
                  <a:close/>
                  <a:moveTo>
                    <a:pt x="8876" y="7909"/>
                  </a:moveTo>
                  <a:cubicBezTo>
                    <a:pt x="9433" y="7909"/>
                    <a:pt x="9987" y="8168"/>
                    <a:pt x="10347" y="8658"/>
                  </a:cubicBezTo>
                  <a:cubicBezTo>
                    <a:pt x="10932" y="9457"/>
                    <a:pt x="10752" y="10583"/>
                    <a:pt x="9942" y="11168"/>
                  </a:cubicBezTo>
                  <a:cubicBezTo>
                    <a:pt x="9617" y="11403"/>
                    <a:pt x="9243" y="11516"/>
                    <a:pt x="8872" y="11516"/>
                  </a:cubicBezTo>
                  <a:cubicBezTo>
                    <a:pt x="8317" y="11516"/>
                    <a:pt x="7771" y="11261"/>
                    <a:pt x="7420" y="10774"/>
                  </a:cubicBezTo>
                  <a:cubicBezTo>
                    <a:pt x="6834" y="9964"/>
                    <a:pt x="7015" y="8838"/>
                    <a:pt x="7825" y="8252"/>
                  </a:cubicBezTo>
                  <a:cubicBezTo>
                    <a:pt x="8142" y="8021"/>
                    <a:pt x="8510" y="7909"/>
                    <a:pt x="8876" y="7909"/>
                  </a:cubicBezTo>
                  <a:close/>
                  <a:moveTo>
                    <a:pt x="4422" y="7909"/>
                  </a:moveTo>
                  <a:cubicBezTo>
                    <a:pt x="4787" y="7909"/>
                    <a:pt x="5155" y="8021"/>
                    <a:pt x="5472" y="8252"/>
                  </a:cubicBezTo>
                  <a:cubicBezTo>
                    <a:pt x="6283" y="8838"/>
                    <a:pt x="6463" y="9964"/>
                    <a:pt x="5877" y="10774"/>
                  </a:cubicBezTo>
                  <a:cubicBezTo>
                    <a:pt x="5524" y="11264"/>
                    <a:pt x="4973" y="11523"/>
                    <a:pt x="4414" y="11523"/>
                  </a:cubicBezTo>
                  <a:cubicBezTo>
                    <a:pt x="4047" y="11523"/>
                    <a:pt x="3677" y="11412"/>
                    <a:pt x="3356" y="11180"/>
                  </a:cubicBezTo>
                  <a:cubicBezTo>
                    <a:pt x="2545" y="10594"/>
                    <a:pt x="2376" y="9457"/>
                    <a:pt x="2962" y="8658"/>
                  </a:cubicBezTo>
                  <a:cubicBezTo>
                    <a:pt x="3315" y="8168"/>
                    <a:pt x="3866" y="7909"/>
                    <a:pt x="4422" y="7909"/>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
            <p:cNvSpPr/>
            <p:nvPr/>
          </p:nvSpPr>
          <p:spPr>
            <a:xfrm>
              <a:off x="2894400" y="3965450"/>
              <a:ext cx="332425" cy="332125"/>
            </a:xfrm>
            <a:custGeom>
              <a:rect b="b" l="l" r="r" t="t"/>
              <a:pathLst>
                <a:path extrusionOk="0" h="13285" w="13297">
                  <a:moveTo>
                    <a:pt x="6654" y="405"/>
                  </a:moveTo>
                  <a:cubicBezTo>
                    <a:pt x="10099" y="405"/>
                    <a:pt x="12891" y="3197"/>
                    <a:pt x="12891" y="6643"/>
                  </a:cubicBezTo>
                  <a:cubicBezTo>
                    <a:pt x="12891" y="10088"/>
                    <a:pt x="10099" y="12880"/>
                    <a:pt x="6654" y="12880"/>
                  </a:cubicBezTo>
                  <a:cubicBezTo>
                    <a:pt x="3209" y="12880"/>
                    <a:pt x="417" y="10088"/>
                    <a:pt x="417" y="6643"/>
                  </a:cubicBezTo>
                  <a:cubicBezTo>
                    <a:pt x="417" y="3197"/>
                    <a:pt x="3209" y="405"/>
                    <a:pt x="6654" y="405"/>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3038500" y="4109275"/>
              <a:ext cx="44225" cy="44200"/>
            </a:xfrm>
            <a:custGeom>
              <a:rect b="b" l="l" r="r" t="t"/>
              <a:pathLst>
                <a:path extrusionOk="0" h="1768" w="1769">
                  <a:moveTo>
                    <a:pt x="890" y="0"/>
                  </a:moveTo>
                  <a:cubicBezTo>
                    <a:pt x="395" y="0"/>
                    <a:pt x="1" y="394"/>
                    <a:pt x="1" y="890"/>
                  </a:cubicBezTo>
                  <a:cubicBezTo>
                    <a:pt x="1" y="1374"/>
                    <a:pt x="395" y="1768"/>
                    <a:pt x="890" y="1768"/>
                  </a:cubicBezTo>
                  <a:cubicBezTo>
                    <a:pt x="1374" y="1768"/>
                    <a:pt x="1768" y="1374"/>
                    <a:pt x="1768" y="890"/>
                  </a:cubicBezTo>
                  <a:cubicBezTo>
                    <a:pt x="1768" y="394"/>
                    <a:pt x="1374" y="0"/>
                    <a:pt x="890"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
            <p:cNvSpPr/>
            <p:nvPr/>
          </p:nvSpPr>
          <p:spPr>
            <a:xfrm>
              <a:off x="3053700" y="4124175"/>
              <a:ext cx="14100" cy="14375"/>
            </a:xfrm>
            <a:custGeom>
              <a:rect b="b" l="l" r="r" t="t"/>
              <a:pathLst>
                <a:path extrusionOk="0" h="575" w="564">
                  <a:moveTo>
                    <a:pt x="282" y="1"/>
                  </a:moveTo>
                  <a:cubicBezTo>
                    <a:pt x="125" y="1"/>
                    <a:pt x="1" y="136"/>
                    <a:pt x="1" y="294"/>
                  </a:cubicBezTo>
                  <a:cubicBezTo>
                    <a:pt x="1" y="451"/>
                    <a:pt x="125" y="575"/>
                    <a:pt x="282" y="575"/>
                  </a:cubicBezTo>
                  <a:cubicBezTo>
                    <a:pt x="440" y="575"/>
                    <a:pt x="564" y="451"/>
                    <a:pt x="564" y="294"/>
                  </a:cubicBezTo>
                  <a:cubicBezTo>
                    <a:pt x="564" y="136"/>
                    <a:pt x="440" y="1"/>
                    <a:pt x="2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 name="Google Shape;450;p3"/>
          <p:cNvGrpSpPr/>
          <p:nvPr/>
        </p:nvGrpSpPr>
        <p:grpSpPr>
          <a:xfrm>
            <a:off x="5321357" y="918633"/>
            <a:ext cx="1449237" cy="1262575"/>
            <a:chOff x="2762400" y="3264900"/>
            <a:chExt cx="482725" cy="420550"/>
          </a:xfrm>
        </p:grpSpPr>
        <p:sp>
          <p:nvSpPr>
            <p:cNvPr id="451" name="Google Shape;451;p3"/>
            <p:cNvSpPr/>
            <p:nvPr/>
          </p:nvSpPr>
          <p:spPr>
            <a:xfrm>
              <a:off x="2788300" y="3384525"/>
              <a:ext cx="456825" cy="300925"/>
            </a:xfrm>
            <a:custGeom>
              <a:rect b="b" l="l" r="r" t="t"/>
              <a:pathLst>
                <a:path extrusionOk="0" h="12037" w="18273">
                  <a:moveTo>
                    <a:pt x="17653" y="0"/>
                  </a:moveTo>
                  <a:lnTo>
                    <a:pt x="0" y="1013"/>
                  </a:lnTo>
                  <a:lnTo>
                    <a:pt x="608" y="11506"/>
                  </a:lnTo>
                  <a:cubicBezTo>
                    <a:pt x="619" y="11807"/>
                    <a:pt x="866" y="12037"/>
                    <a:pt x="1154" y="12037"/>
                  </a:cubicBezTo>
                  <a:cubicBezTo>
                    <a:pt x="1167" y="12037"/>
                    <a:pt x="1180" y="12036"/>
                    <a:pt x="1194" y="12035"/>
                  </a:cubicBezTo>
                  <a:lnTo>
                    <a:pt x="17721" y="11089"/>
                  </a:lnTo>
                  <a:cubicBezTo>
                    <a:pt x="18036" y="11078"/>
                    <a:pt x="18272" y="10808"/>
                    <a:pt x="18250" y="10504"/>
                  </a:cubicBezTo>
                  <a:lnTo>
                    <a:pt x="17653"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2771125" y="3264900"/>
              <a:ext cx="459650" cy="122725"/>
            </a:xfrm>
            <a:custGeom>
              <a:rect b="b" l="l" r="r" t="t"/>
              <a:pathLst>
                <a:path extrusionOk="0" h="4909" w="18386">
                  <a:moveTo>
                    <a:pt x="18081" y="0"/>
                  </a:moveTo>
                  <a:lnTo>
                    <a:pt x="1" y="3130"/>
                  </a:lnTo>
                  <a:lnTo>
                    <a:pt x="316" y="4909"/>
                  </a:lnTo>
                  <a:lnTo>
                    <a:pt x="18385" y="1779"/>
                  </a:lnTo>
                  <a:lnTo>
                    <a:pt x="18081" y="0"/>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2824600" y="3329625"/>
              <a:ext cx="43650" cy="47025"/>
            </a:xfrm>
            <a:custGeom>
              <a:rect b="b" l="l" r="r" t="t"/>
              <a:pathLst>
                <a:path extrusionOk="0" h="1881" w="1746">
                  <a:moveTo>
                    <a:pt x="1003" y="1"/>
                  </a:moveTo>
                  <a:lnTo>
                    <a:pt x="1" y="170"/>
                  </a:lnTo>
                  <a:lnTo>
                    <a:pt x="744" y="1881"/>
                  </a:lnTo>
                  <a:lnTo>
                    <a:pt x="1746" y="1701"/>
                  </a:lnTo>
                  <a:lnTo>
                    <a:pt x="1003"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
            <p:cNvSpPr/>
            <p:nvPr/>
          </p:nvSpPr>
          <p:spPr>
            <a:xfrm>
              <a:off x="2891875" y="3317800"/>
              <a:ext cx="43375" cy="47050"/>
            </a:xfrm>
            <a:custGeom>
              <a:rect b="b" l="l" r="r" t="t"/>
              <a:pathLst>
                <a:path extrusionOk="0" h="1882" w="1735">
                  <a:moveTo>
                    <a:pt x="1002" y="1"/>
                  </a:moveTo>
                  <a:lnTo>
                    <a:pt x="0" y="181"/>
                  </a:lnTo>
                  <a:lnTo>
                    <a:pt x="732" y="1881"/>
                  </a:lnTo>
                  <a:lnTo>
                    <a:pt x="1734" y="1712"/>
                  </a:lnTo>
                  <a:lnTo>
                    <a:pt x="1002"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2958850" y="3306275"/>
              <a:ext cx="43650" cy="47025"/>
            </a:xfrm>
            <a:custGeom>
              <a:rect b="b" l="l" r="r" t="t"/>
              <a:pathLst>
                <a:path extrusionOk="0" h="1881" w="1746">
                  <a:moveTo>
                    <a:pt x="1003" y="0"/>
                  </a:moveTo>
                  <a:lnTo>
                    <a:pt x="1" y="169"/>
                  </a:lnTo>
                  <a:lnTo>
                    <a:pt x="744" y="1880"/>
                  </a:lnTo>
                  <a:lnTo>
                    <a:pt x="1746" y="1712"/>
                  </a:lnTo>
                  <a:lnTo>
                    <a:pt x="1003"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
            <p:cNvSpPr/>
            <p:nvPr/>
          </p:nvSpPr>
          <p:spPr>
            <a:xfrm>
              <a:off x="3026125" y="3294725"/>
              <a:ext cx="43375" cy="47025"/>
            </a:xfrm>
            <a:custGeom>
              <a:rect b="b" l="l" r="r" t="t"/>
              <a:pathLst>
                <a:path extrusionOk="0" h="1881" w="1735">
                  <a:moveTo>
                    <a:pt x="1002" y="1"/>
                  </a:moveTo>
                  <a:lnTo>
                    <a:pt x="0" y="170"/>
                  </a:lnTo>
                  <a:lnTo>
                    <a:pt x="732" y="1881"/>
                  </a:lnTo>
                  <a:lnTo>
                    <a:pt x="1734" y="1701"/>
                  </a:lnTo>
                  <a:lnTo>
                    <a:pt x="1002"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
            <p:cNvSpPr/>
            <p:nvPr/>
          </p:nvSpPr>
          <p:spPr>
            <a:xfrm>
              <a:off x="3093100" y="3282900"/>
              <a:ext cx="43650" cy="47025"/>
            </a:xfrm>
            <a:custGeom>
              <a:rect b="b" l="l" r="r" t="t"/>
              <a:pathLst>
                <a:path extrusionOk="0" h="1881" w="1746">
                  <a:moveTo>
                    <a:pt x="1003" y="1"/>
                  </a:moveTo>
                  <a:lnTo>
                    <a:pt x="1" y="181"/>
                  </a:lnTo>
                  <a:lnTo>
                    <a:pt x="744" y="1881"/>
                  </a:lnTo>
                  <a:lnTo>
                    <a:pt x="1746" y="1712"/>
                  </a:lnTo>
                  <a:lnTo>
                    <a:pt x="1003"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a:off x="3160375" y="3271375"/>
              <a:ext cx="43650" cy="47025"/>
            </a:xfrm>
            <a:custGeom>
              <a:rect b="b" l="l" r="r" t="t"/>
              <a:pathLst>
                <a:path extrusionOk="0" h="1881" w="1746">
                  <a:moveTo>
                    <a:pt x="1003" y="0"/>
                  </a:moveTo>
                  <a:lnTo>
                    <a:pt x="1" y="169"/>
                  </a:lnTo>
                  <a:lnTo>
                    <a:pt x="744" y="1880"/>
                  </a:lnTo>
                  <a:lnTo>
                    <a:pt x="1746" y="1712"/>
                  </a:lnTo>
                  <a:lnTo>
                    <a:pt x="1003"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
            <p:cNvSpPr/>
            <p:nvPr/>
          </p:nvSpPr>
          <p:spPr>
            <a:xfrm>
              <a:off x="2778450" y="3355250"/>
              <a:ext cx="460475" cy="71500"/>
            </a:xfrm>
            <a:custGeom>
              <a:rect b="b" l="l" r="r" t="t"/>
              <a:pathLst>
                <a:path extrusionOk="0" h="2860" w="18419">
                  <a:moveTo>
                    <a:pt x="18317" y="0"/>
                  </a:moveTo>
                  <a:lnTo>
                    <a:pt x="0" y="1047"/>
                  </a:lnTo>
                  <a:lnTo>
                    <a:pt x="102" y="2860"/>
                  </a:lnTo>
                  <a:lnTo>
                    <a:pt x="18419" y="1813"/>
                  </a:lnTo>
                  <a:lnTo>
                    <a:pt x="18317" y="0"/>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a:off x="2832200" y="3377200"/>
              <a:ext cx="38875" cy="45900"/>
            </a:xfrm>
            <a:custGeom>
              <a:rect b="b" l="l" r="r" t="t"/>
              <a:pathLst>
                <a:path extrusionOk="0" h="1836" w="1555">
                  <a:moveTo>
                    <a:pt x="1014" y="0"/>
                  </a:moveTo>
                  <a:lnTo>
                    <a:pt x="1" y="57"/>
                  </a:lnTo>
                  <a:lnTo>
                    <a:pt x="541" y="1835"/>
                  </a:lnTo>
                  <a:lnTo>
                    <a:pt x="1554" y="1779"/>
                  </a:lnTo>
                  <a:lnTo>
                    <a:pt x="1014"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
            <p:cNvSpPr/>
            <p:nvPr/>
          </p:nvSpPr>
          <p:spPr>
            <a:xfrm>
              <a:off x="2900025" y="3373250"/>
              <a:ext cx="38875" cy="45900"/>
            </a:xfrm>
            <a:custGeom>
              <a:rect b="b" l="l" r="r" t="t"/>
              <a:pathLst>
                <a:path extrusionOk="0" h="1836" w="1555">
                  <a:moveTo>
                    <a:pt x="1025" y="1"/>
                  </a:moveTo>
                  <a:lnTo>
                    <a:pt x="1" y="57"/>
                  </a:lnTo>
                  <a:lnTo>
                    <a:pt x="541" y="1836"/>
                  </a:lnTo>
                  <a:lnTo>
                    <a:pt x="1554" y="1780"/>
                  </a:lnTo>
                  <a:lnTo>
                    <a:pt x="1025"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
            <p:cNvSpPr/>
            <p:nvPr/>
          </p:nvSpPr>
          <p:spPr>
            <a:xfrm>
              <a:off x="2968150" y="3369325"/>
              <a:ext cx="38850" cy="45900"/>
            </a:xfrm>
            <a:custGeom>
              <a:rect b="b" l="l" r="r" t="t"/>
              <a:pathLst>
                <a:path extrusionOk="0" h="1836" w="1554">
                  <a:moveTo>
                    <a:pt x="1014" y="0"/>
                  </a:moveTo>
                  <a:lnTo>
                    <a:pt x="0" y="56"/>
                  </a:lnTo>
                  <a:lnTo>
                    <a:pt x="541" y="1835"/>
                  </a:lnTo>
                  <a:lnTo>
                    <a:pt x="1554" y="1779"/>
                  </a:lnTo>
                  <a:lnTo>
                    <a:pt x="1014"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
            <p:cNvSpPr/>
            <p:nvPr/>
          </p:nvSpPr>
          <p:spPr>
            <a:xfrm>
              <a:off x="3036250" y="3365375"/>
              <a:ext cx="38875" cy="45900"/>
            </a:xfrm>
            <a:custGeom>
              <a:rect b="b" l="l" r="r" t="t"/>
              <a:pathLst>
                <a:path extrusionOk="0" h="1836" w="1555">
                  <a:moveTo>
                    <a:pt x="1014" y="1"/>
                  </a:moveTo>
                  <a:lnTo>
                    <a:pt x="1" y="57"/>
                  </a:lnTo>
                  <a:lnTo>
                    <a:pt x="541" y="1836"/>
                  </a:lnTo>
                  <a:lnTo>
                    <a:pt x="1554" y="1779"/>
                  </a:lnTo>
                  <a:lnTo>
                    <a:pt x="1014"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
            <p:cNvSpPr/>
            <p:nvPr/>
          </p:nvSpPr>
          <p:spPr>
            <a:xfrm>
              <a:off x="3104375" y="3361425"/>
              <a:ext cx="38850" cy="46200"/>
            </a:xfrm>
            <a:custGeom>
              <a:rect b="b" l="l" r="r" t="t"/>
              <a:pathLst>
                <a:path extrusionOk="0" h="1848" w="1554">
                  <a:moveTo>
                    <a:pt x="1014" y="1"/>
                  </a:moveTo>
                  <a:lnTo>
                    <a:pt x="0" y="57"/>
                  </a:lnTo>
                  <a:lnTo>
                    <a:pt x="541" y="1847"/>
                  </a:lnTo>
                  <a:lnTo>
                    <a:pt x="1554" y="1780"/>
                  </a:lnTo>
                  <a:lnTo>
                    <a:pt x="1014"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
            <p:cNvSpPr/>
            <p:nvPr/>
          </p:nvSpPr>
          <p:spPr>
            <a:xfrm>
              <a:off x="3172475" y="3357775"/>
              <a:ext cx="38875" cy="45900"/>
            </a:xfrm>
            <a:custGeom>
              <a:rect b="b" l="l" r="r" t="t"/>
              <a:pathLst>
                <a:path extrusionOk="0" h="1836" w="1555">
                  <a:moveTo>
                    <a:pt x="1014" y="1"/>
                  </a:moveTo>
                  <a:lnTo>
                    <a:pt x="1" y="57"/>
                  </a:lnTo>
                  <a:lnTo>
                    <a:pt x="530" y="1836"/>
                  </a:lnTo>
                  <a:lnTo>
                    <a:pt x="1554" y="1779"/>
                  </a:lnTo>
                  <a:lnTo>
                    <a:pt x="1014"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
            <p:cNvSpPr/>
            <p:nvPr/>
          </p:nvSpPr>
          <p:spPr>
            <a:xfrm>
              <a:off x="2762400" y="3329625"/>
              <a:ext cx="67575" cy="101375"/>
            </a:xfrm>
            <a:custGeom>
              <a:rect b="b" l="l" r="r" t="t"/>
              <a:pathLst>
                <a:path extrusionOk="0" h="4055" w="2703">
                  <a:moveTo>
                    <a:pt x="2331" y="1"/>
                  </a:moveTo>
                  <a:lnTo>
                    <a:pt x="338" y="248"/>
                  </a:lnTo>
                  <a:cubicBezTo>
                    <a:pt x="147" y="271"/>
                    <a:pt x="1" y="440"/>
                    <a:pt x="12" y="642"/>
                  </a:cubicBezTo>
                  <a:lnTo>
                    <a:pt x="226" y="3705"/>
                  </a:lnTo>
                  <a:cubicBezTo>
                    <a:pt x="237" y="3901"/>
                    <a:pt x="405" y="4054"/>
                    <a:pt x="599" y="4054"/>
                  </a:cubicBezTo>
                  <a:cubicBezTo>
                    <a:pt x="606" y="4054"/>
                    <a:pt x="613" y="4054"/>
                    <a:pt x="620" y="4054"/>
                  </a:cubicBezTo>
                  <a:lnTo>
                    <a:pt x="2703" y="3952"/>
                  </a:lnTo>
                  <a:lnTo>
                    <a:pt x="2331" y="1"/>
                  </a:ln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
            <p:cNvSpPr/>
            <p:nvPr/>
          </p:nvSpPr>
          <p:spPr>
            <a:xfrm>
              <a:off x="2784075" y="3394075"/>
              <a:ext cx="22550" cy="17475"/>
            </a:xfrm>
            <a:custGeom>
              <a:rect b="b" l="l" r="r" t="t"/>
              <a:pathLst>
                <a:path extrusionOk="0" h="699" w="902">
                  <a:moveTo>
                    <a:pt x="451" y="1"/>
                  </a:moveTo>
                  <a:cubicBezTo>
                    <a:pt x="0" y="1"/>
                    <a:pt x="0" y="699"/>
                    <a:pt x="451" y="699"/>
                  </a:cubicBezTo>
                  <a:cubicBezTo>
                    <a:pt x="901" y="699"/>
                    <a:pt x="901" y="1"/>
                    <a:pt x="4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
            <p:cNvSpPr/>
            <p:nvPr/>
          </p:nvSpPr>
          <p:spPr>
            <a:xfrm>
              <a:off x="2781550" y="3351300"/>
              <a:ext cx="22525" cy="17475"/>
            </a:xfrm>
            <a:custGeom>
              <a:rect b="b" l="l" r="r" t="t"/>
              <a:pathLst>
                <a:path extrusionOk="0" h="699" w="901">
                  <a:moveTo>
                    <a:pt x="450" y="1"/>
                  </a:moveTo>
                  <a:cubicBezTo>
                    <a:pt x="0" y="1"/>
                    <a:pt x="0" y="699"/>
                    <a:pt x="450" y="699"/>
                  </a:cubicBezTo>
                  <a:cubicBezTo>
                    <a:pt x="901" y="699"/>
                    <a:pt x="901" y="1"/>
                    <a:pt x="4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
            <p:cNvSpPr/>
            <p:nvPr/>
          </p:nvSpPr>
          <p:spPr>
            <a:xfrm>
              <a:off x="2804900" y="3448125"/>
              <a:ext cx="409550" cy="23375"/>
            </a:xfrm>
            <a:custGeom>
              <a:rect b="b" l="l" r="r" t="t"/>
              <a:pathLst>
                <a:path extrusionOk="0" fill="none" h="935" w="16382">
                  <a:moveTo>
                    <a:pt x="1" y="935"/>
                  </a:moveTo>
                  <a:lnTo>
                    <a:pt x="16381" y="0"/>
                  </a:lnTo>
                </a:path>
              </a:pathLst>
            </a:custGeom>
            <a:noFill/>
            <a:ln cap="flat" cmpd="sng" w="9525">
              <a:solidFill>
                <a:schemeClr val="lt1"/>
              </a:solidFill>
              <a:prstDash val="solid"/>
              <a:miter lim="1125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
            <p:cNvSpPr/>
            <p:nvPr/>
          </p:nvSpPr>
          <p:spPr>
            <a:xfrm>
              <a:off x="2811650" y="3569150"/>
              <a:ext cx="409825" cy="23375"/>
            </a:xfrm>
            <a:custGeom>
              <a:rect b="b" l="l" r="r" t="t"/>
              <a:pathLst>
                <a:path extrusionOk="0" fill="none" h="935" w="16393">
                  <a:moveTo>
                    <a:pt x="1" y="935"/>
                  </a:moveTo>
                  <a:lnTo>
                    <a:pt x="16393" y="1"/>
                  </a:lnTo>
                </a:path>
              </a:pathLst>
            </a:custGeom>
            <a:noFill/>
            <a:ln cap="flat" cmpd="sng" w="9525">
              <a:solidFill>
                <a:schemeClr val="lt1"/>
              </a:solidFill>
              <a:prstDash val="solid"/>
              <a:miter lim="1125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
            <p:cNvSpPr/>
            <p:nvPr/>
          </p:nvSpPr>
          <p:spPr>
            <a:xfrm>
              <a:off x="3008675" y="3459950"/>
              <a:ext cx="7050" cy="121050"/>
            </a:xfrm>
            <a:custGeom>
              <a:rect b="b" l="l" r="r" t="t"/>
              <a:pathLst>
                <a:path extrusionOk="0" fill="none" h="4842" w="282">
                  <a:moveTo>
                    <a:pt x="0" y="0"/>
                  </a:moveTo>
                  <a:lnTo>
                    <a:pt x="282" y="4841"/>
                  </a:lnTo>
                </a:path>
              </a:pathLst>
            </a:custGeom>
            <a:noFill/>
            <a:ln cap="flat" cmpd="sng" w="9525">
              <a:solidFill>
                <a:schemeClr val="lt1"/>
              </a:solidFill>
              <a:prstDash val="solid"/>
              <a:miter lim="1125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30"/>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How It Works</a:t>
            </a:r>
            <a:endParaRPr/>
          </a:p>
        </p:txBody>
      </p:sp>
      <p:sp>
        <p:nvSpPr>
          <p:cNvPr id="915" name="Google Shape;915;p30"/>
          <p:cNvSpPr txBox="1"/>
          <p:nvPr/>
        </p:nvSpPr>
        <p:spPr>
          <a:xfrm>
            <a:off x="722400" y="1441000"/>
            <a:ext cx="7699200" cy="244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Playfair Display"/>
              <a:ea typeface="Playfair Display"/>
              <a:cs typeface="Playfair Display"/>
              <a:sym typeface="Playfair Display"/>
            </a:endParaRPr>
          </a:p>
        </p:txBody>
      </p:sp>
      <p:pic>
        <p:nvPicPr>
          <p:cNvPr id="916" name="Google Shape;916;p30"/>
          <p:cNvPicPr preferRelativeResize="0"/>
          <p:nvPr/>
        </p:nvPicPr>
        <p:blipFill rotWithShape="1">
          <a:blip r:embed="rId3">
            <a:alphaModFix/>
          </a:blip>
          <a:srcRect b="0" l="0" r="0" t="0"/>
          <a:stretch/>
        </p:blipFill>
        <p:spPr>
          <a:xfrm>
            <a:off x="810000" y="1205250"/>
            <a:ext cx="7611575" cy="316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3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How It Works</a:t>
            </a:r>
            <a:endParaRPr/>
          </a:p>
        </p:txBody>
      </p:sp>
      <p:sp>
        <p:nvSpPr>
          <p:cNvPr id="922" name="Google Shape;922;p31"/>
          <p:cNvSpPr txBox="1"/>
          <p:nvPr/>
        </p:nvSpPr>
        <p:spPr>
          <a:xfrm>
            <a:off x="722400" y="1441000"/>
            <a:ext cx="7560600" cy="24420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Azure OpenAI operates through a robust architecture where users access OpenAI’s models via API. This allows for easy integration into existing applications, leveraging Azure’s cloud infrastructure.</a:t>
            </a:r>
            <a:endParaRPr b="0" i="0" sz="15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17500" lvl="0" marL="457200" marR="0" rtl="0" algn="just">
              <a:lnSpc>
                <a:spcPct val="100000"/>
              </a:lnSpc>
              <a:spcBef>
                <a:spcPts val="0"/>
              </a:spcBef>
              <a:spcAft>
                <a:spcPts val="0"/>
              </a:spcAft>
              <a:buClr>
                <a:schemeClr val="dk1"/>
              </a:buClr>
              <a:buSzPts val="1400"/>
              <a:buFont typeface="Arial"/>
              <a:buChar char="❏"/>
            </a:pPr>
            <a:r>
              <a:rPr b="0" i="0" lang="en-US" sz="1500" u="none" cap="none" strike="noStrike">
                <a:solidFill>
                  <a:schemeClr val="dk1"/>
                </a:solidFill>
                <a:latin typeface="Montserrat"/>
                <a:ea typeface="Montserrat"/>
                <a:cs typeface="Montserrat"/>
                <a:sym typeface="Montserrat"/>
              </a:rPr>
              <a:t>By using Azure OpenAI, organizations can enhance productivity through automation, improve user engagement with personalized interactions, and significantly reduce development time for AI-driven features</a:t>
            </a:r>
            <a:r>
              <a:rPr b="0" i="0" lang="en-US" sz="1600" u="none" cap="none" strike="noStrike">
                <a:solidFill>
                  <a:schemeClr val="dk1"/>
                </a:solidFill>
                <a:latin typeface="Playfair Display"/>
                <a:ea typeface="Playfair Display"/>
                <a:cs typeface="Playfair Display"/>
                <a:sym typeface="Playfair Display"/>
              </a:rPr>
              <a:t>.</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2"/>
          <p:cNvSpPr txBox="1"/>
          <p:nvPr>
            <p:ph type="title"/>
          </p:nvPr>
        </p:nvSpPr>
        <p:spPr>
          <a:xfrm>
            <a:off x="722375" y="539500"/>
            <a:ext cx="8215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Integration between Model and Azure OpenAI</a:t>
            </a:r>
            <a:endParaRPr/>
          </a:p>
        </p:txBody>
      </p:sp>
      <p:sp>
        <p:nvSpPr>
          <p:cNvPr id="928" name="Google Shape;928;p32"/>
          <p:cNvSpPr txBox="1"/>
          <p:nvPr/>
        </p:nvSpPr>
        <p:spPr>
          <a:xfrm>
            <a:off x="902275" y="1203600"/>
            <a:ext cx="6615600" cy="31296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Using Azure OpenAI, we can extract features from movie metadata effectively. Natural language processing allows us to analyze sentiment in reviews and classify genres, enriching our recommendation engine.</a:t>
            </a:r>
            <a:endParaRPr b="0" i="0" sz="15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User profiles are created by gathering preferences from viewing history and ratings. Azure OpenAI can dynamically update these profiles, adapting recommendations as user tastes evolve.</a:t>
            </a:r>
            <a:endParaRPr b="0" i="0" sz="15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Recommendations can be generated using the OpenAI API by querying user profiles and applying algorithms that consider both past behavior and current trends, continuously refining suggestions based on user feedback.</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3"/>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How Azure OpenAI Can Enhance Recommendations</a:t>
            </a:r>
            <a:endParaRPr/>
          </a:p>
        </p:txBody>
      </p:sp>
      <p:sp>
        <p:nvSpPr>
          <p:cNvPr id="934" name="Google Shape;934;p33"/>
          <p:cNvSpPr txBox="1"/>
          <p:nvPr/>
        </p:nvSpPr>
        <p:spPr>
          <a:xfrm>
            <a:off x="831325" y="1856600"/>
            <a:ext cx="6961800" cy="24522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Azure OpenAI enhances recommendation systems by utilizing natural language understanding. It can analyze user preferences through text input and generate personalized movie descriptions, leading to more accurate recommendations.</a:t>
            </a:r>
            <a:endParaRPr b="0" i="0" sz="15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317500" lvl="0" marL="457200" marR="0" rtl="0" algn="just">
              <a:lnSpc>
                <a:spcPct val="100000"/>
              </a:lnSpc>
              <a:spcBef>
                <a:spcPts val="0"/>
              </a:spcBef>
              <a:spcAft>
                <a:spcPts val="0"/>
              </a:spcAft>
              <a:buClr>
                <a:schemeClr val="dk1"/>
              </a:buClr>
              <a:buSzPts val="1400"/>
              <a:buFont typeface="Arial"/>
              <a:buChar char="❏"/>
            </a:pPr>
            <a:r>
              <a:rPr b="0" i="0" lang="en-US" sz="1500" u="none" cap="none" strike="noStrike">
                <a:solidFill>
                  <a:schemeClr val="dk1"/>
                </a:solidFill>
                <a:latin typeface="Montserrat"/>
                <a:ea typeface="Montserrat"/>
                <a:cs typeface="Montserrat"/>
                <a:sym typeface="Montserrat"/>
              </a:rPr>
              <a:t>Implementing Azure OpenAI in movie recommendations offers numerous benefits, including improved personalization, enhanced user engagement through relevant suggestions, and the scalability and security of Azure's infrastructure</a:t>
            </a:r>
            <a:r>
              <a:rPr b="0" i="0" lang="en-US" sz="1600" u="none" cap="none" strike="noStrike">
                <a:solidFill>
                  <a:schemeClr val="dk1"/>
                </a:solidFill>
                <a:latin typeface="Playfair Display"/>
                <a:ea typeface="Playfair Display"/>
                <a:cs typeface="Playfair Display"/>
                <a:sym typeface="Playfair Display"/>
              </a:rPr>
              <a:t>.</a:t>
            </a:r>
            <a:endParaRPr b="0" i="0" sz="1600" u="none" cap="none" strike="noStrike">
              <a:solidFill>
                <a:schemeClr val="dk1"/>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4"/>
          <p:cNvSpPr/>
          <p:nvPr/>
        </p:nvSpPr>
        <p:spPr>
          <a:xfrm>
            <a:off x="4843450" y="5394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0" name="Google Shape;940;p34"/>
          <p:cNvCxnSpPr/>
          <p:nvPr/>
        </p:nvCxnSpPr>
        <p:spPr>
          <a:xfrm>
            <a:off x="4837225" y="539591"/>
            <a:ext cx="0" cy="4695900"/>
          </a:xfrm>
          <a:prstGeom prst="straightConnector1">
            <a:avLst/>
          </a:prstGeom>
          <a:noFill/>
          <a:ln cap="flat" cmpd="sng" w="9525">
            <a:solidFill>
              <a:schemeClr val="dk1"/>
            </a:solidFill>
            <a:prstDash val="solid"/>
            <a:round/>
            <a:headEnd len="sm" w="sm" type="none"/>
            <a:tailEnd len="sm" w="sm" type="none"/>
          </a:ln>
        </p:spPr>
      </p:cxnSp>
      <p:cxnSp>
        <p:nvCxnSpPr>
          <p:cNvPr id="941" name="Google Shape;941;p34"/>
          <p:cNvCxnSpPr/>
          <p:nvPr/>
        </p:nvCxnSpPr>
        <p:spPr>
          <a:xfrm>
            <a:off x="4841800" y="4604000"/>
            <a:ext cx="3587700" cy="0"/>
          </a:xfrm>
          <a:prstGeom prst="straightConnector1">
            <a:avLst/>
          </a:prstGeom>
          <a:noFill/>
          <a:ln cap="flat" cmpd="sng" w="9525">
            <a:solidFill>
              <a:schemeClr val="dk1"/>
            </a:solidFill>
            <a:prstDash val="solid"/>
            <a:round/>
            <a:headEnd len="sm" w="sm" type="none"/>
            <a:tailEnd len="sm" w="sm" type="none"/>
          </a:ln>
        </p:spPr>
      </p:cxnSp>
      <p:cxnSp>
        <p:nvCxnSpPr>
          <p:cNvPr id="942" name="Google Shape;942;p34"/>
          <p:cNvCxnSpPr/>
          <p:nvPr/>
        </p:nvCxnSpPr>
        <p:spPr>
          <a:xfrm>
            <a:off x="8421625" y="539591"/>
            <a:ext cx="0" cy="4695900"/>
          </a:xfrm>
          <a:prstGeom prst="straightConnector1">
            <a:avLst/>
          </a:prstGeom>
          <a:noFill/>
          <a:ln cap="flat" cmpd="sng" w="9525">
            <a:solidFill>
              <a:schemeClr val="dk1"/>
            </a:solidFill>
            <a:prstDash val="solid"/>
            <a:round/>
            <a:headEnd len="sm" w="sm" type="none"/>
            <a:tailEnd len="sm" w="sm" type="none"/>
          </a:ln>
        </p:spPr>
      </p:cxnSp>
      <p:sp>
        <p:nvSpPr>
          <p:cNvPr id="943" name="Google Shape;943;p34"/>
          <p:cNvSpPr/>
          <p:nvPr/>
        </p:nvSpPr>
        <p:spPr>
          <a:xfrm rot="10800000">
            <a:off x="1546321" y="3970774"/>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4"/>
          <p:cNvSpPr/>
          <p:nvPr/>
        </p:nvSpPr>
        <p:spPr>
          <a:xfrm>
            <a:off x="2445811"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5" name="Google Shape;945;p34"/>
          <p:cNvGrpSpPr/>
          <p:nvPr/>
        </p:nvGrpSpPr>
        <p:grpSpPr>
          <a:xfrm>
            <a:off x="6908911" y="3912089"/>
            <a:ext cx="2560434" cy="561594"/>
            <a:chOff x="2871050" y="2458250"/>
            <a:chExt cx="1107550" cy="242925"/>
          </a:xfrm>
        </p:grpSpPr>
        <p:sp>
          <p:nvSpPr>
            <p:cNvPr id="946" name="Google Shape;946;p34"/>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4"/>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4"/>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 name="Google Shape;949;p34"/>
          <p:cNvGrpSpPr/>
          <p:nvPr/>
        </p:nvGrpSpPr>
        <p:grpSpPr>
          <a:xfrm>
            <a:off x="201777" y="924063"/>
            <a:ext cx="1441459" cy="315279"/>
            <a:chOff x="4290125" y="2631325"/>
            <a:chExt cx="500750" cy="109525"/>
          </a:xfrm>
        </p:grpSpPr>
        <p:sp>
          <p:nvSpPr>
            <p:cNvPr id="950" name="Google Shape;950;p34"/>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4"/>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4"/>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3" name="Google Shape;953;p34"/>
          <p:cNvSpPr txBox="1"/>
          <p:nvPr>
            <p:ph type="title"/>
          </p:nvPr>
        </p:nvSpPr>
        <p:spPr>
          <a:xfrm>
            <a:off x="1238726" y="2197344"/>
            <a:ext cx="3343500" cy="10340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Challenges and Solutions</a:t>
            </a:r>
            <a:endParaRPr sz="2400"/>
          </a:p>
        </p:txBody>
      </p:sp>
      <p:sp>
        <p:nvSpPr>
          <p:cNvPr id="954" name="Google Shape;954;p34"/>
          <p:cNvSpPr txBox="1"/>
          <p:nvPr/>
        </p:nvSpPr>
        <p:spPr>
          <a:xfrm>
            <a:off x="2598208" y="1400464"/>
            <a:ext cx="1748730" cy="817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Montserrat"/>
                <a:ea typeface="Montserrat"/>
                <a:cs typeface="Montserrat"/>
                <a:sym typeface="Montserrat"/>
              </a:rPr>
              <a:t>06</a:t>
            </a:r>
            <a:endParaRPr b="0" i="0" sz="6000" u="none" cap="none" strike="noStrike">
              <a:solidFill>
                <a:schemeClr val="accent1"/>
              </a:solidFill>
              <a:latin typeface="Montserrat"/>
              <a:ea typeface="Montserrat"/>
              <a:cs typeface="Montserrat"/>
              <a:sym typeface="Montserrat"/>
            </a:endParaRPr>
          </a:p>
        </p:txBody>
      </p:sp>
      <p:pic>
        <p:nvPicPr>
          <p:cNvPr id="955" name="Google Shape;955;p34"/>
          <p:cNvPicPr preferRelativeResize="0"/>
          <p:nvPr/>
        </p:nvPicPr>
        <p:blipFill rotWithShape="1">
          <a:blip r:embed="rId3">
            <a:alphaModFix/>
          </a:blip>
          <a:srcRect b="14843" l="0" r="0" t="14837"/>
          <a:stretch/>
        </p:blipFill>
        <p:spPr>
          <a:xfrm>
            <a:off x="5221411" y="1010060"/>
            <a:ext cx="2809804" cy="27716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35"/>
          <p:cNvSpPr txBox="1"/>
          <p:nvPr>
            <p:ph idx="1" type="body"/>
          </p:nvPr>
        </p:nvSpPr>
        <p:spPr>
          <a:xfrm>
            <a:off x="875425" y="917800"/>
            <a:ext cx="7381500" cy="956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accent1"/>
              </a:buClr>
              <a:buSzPts val="1400"/>
              <a:buNone/>
            </a:pPr>
            <a:r>
              <a:rPr lang="en-US" sz="1500"/>
              <a:t>Recommendation systems help users discover content aligned with their preferences. Content-based models focus on the attributes of items, while collaborative filtering relies on user interactions.</a:t>
            </a:r>
            <a:endParaRPr sz="1600">
              <a:latin typeface="Playfair Display"/>
              <a:ea typeface="Playfair Display"/>
              <a:cs typeface="Playfair Display"/>
              <a:sym typeface="Playfair Display"/>
            </a:endParaRPr>
          </a:p>
          <a:p>
            <a:pPr indent="0" lvl="0" marL="0" rtl="0" algn="l">
              <a:lnSpc>
                <a:spcPct val="100000"/>
              </a:lnSpc>
              <a:spcBef>
                <a:spcPts val="0"/>
              </a:spcBef>
              <a:spcAft>
                <a:spcPts val="0"/>
              </a:spcAft>
              <a:buClr>
                <a:schemeClr val="accent1"/>
              </a:buClr>
              <a:buSzPts val="1400"/>
              <a:buNone/>
            </a:pPr>
            <a:r>
              <a:t/>
            </a:r>
            <a:endParaRPr sz="1600">
              <a:latin typeface="Playfair Display"/>
              <a:ea typeface="Playfair Display"/>
              <a:cs typeface="Playfair Display"/>
              <a:sym typeface="Playfair Display"/>
            </a:endParaRPr>
          </a:p>
          <a:p>
            <a:pPr indent="0" lvl="0" marL="0" rtl="0" algn="l">
              <a:lnSpc>
                <a:spcPct val="100000"/>
              </a:lnSpc>
              <a:spcBef>
                <a:spcPts val="0"/>
              </a:spcBef>
              <a:spcAft>
                <a:spcPts val="0"/>
              </a:spcAft>
              <a:buSzPts val="1400"/>
              <a:buNone/>
            </a:pPr>
            <a:r>
              <a:t/>
            </a:r>
            <a:endParaRPr sz="1600">
              <a:latin typeface="Playfair Display"/>
              <a:ea typeface="Playfair Display"/>
              <a:cs typeface="Playfair Display"/>
              <a:sym typeface="Playfair Display"/>
            </a:endParaRPr>
          </a:p>
          <a:p>
            <a:pPr indent="0" lvl="0" marL="457200" rtl="0" algn="l">
              <a:lnSpc>
                <a:spcPct val="100000"/>
              </a:lnSpc>
              <a:spcBef>
                <a:spcPts val="0"/>
              </a:spcBef>
              <a:spcAft>
                <a:spcPts val="0"/>
              </a:spcAft>
              <a:buSzPts val="1400"/>
              <a:buNone/>
            </a:pPr>
            <a:r>
              <a:t/>
            </a:r>
            <a:endParaRPr sz="1600">
              <a:latin typeface="Playfair Display"/>
              <a:ea typeface="Playfair Display"/>
              <a:cs typeface="Playfair Display"/>
              <a:sym typeface="Playfair Display"/>
            </a:endParaRPr>
          </a:p>
        </p:txBody>
      </p:sp>
      <p:sp>
        <p:nvSpPr>
          <p:cNvPr id="961" name="Google Shape;961;p35"/>
          <p:cNvSpPr txBox="1"/>
          <p:nvPr/>
        </p:nvSpPr>
        <p:spPr>
          <a:xfrm>
            <a:off x="1006300" y="1891275"/>
            <a:ext cx="7106700" cy="2511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Montserrat"/>
                <a:ea typeface="Montserrat"/>
                <a:cs typeface="Montserrat"/>
                <a:sym typeface="Montserrat"/>
              </a:rPr>
              <a:t>In our Project, We faced some challenges such as:</a:t>
            </a:r>
            <a:endParaRPr/>
          </a:p>
          <a:p>
            <a:pPr indent="0" lvl="0" marL="0" marR="0" rtl="0" algn="just">
              <a:lnSpc>
                <a:spcPct val="100000"/>
              </a:lnSpc>
              <a:spcBef>
                <a:spcPts val="0"/>
              </a:spcBef>
              <a:spcAft>
                <a:spcPts val="0"/>
              </a:spcAft>
              <a:buClr>
                <a:srgbClr val="000000"/>
              </a:buClr>
              <a:buSzPts val="700"/>
              <a:buFont typeface="Arial"/>
              <a:buNone/>
            </a:pPr>
            <a:r>
              <a:t/>
            </a:r>
            <a:endParaRPr b="1" i="0" sz="700" u="none" cap="none" strike="noStrike">
              <a:solidFill>
                <a:schemeClr val="dk1"/>
              </a:solidFill>
              <a:latin typeface="Montserrat"/>
              <a:ea typeface="Montserrat"/>
              <a:cs typeface="Montserrat"/>
              <a:sym typeface="Montserrat"/>
            </a:endParaRPr>
          </a:p>
          <a:p>
            <a:pPr indent="-323850" lvl="0" marL="457200" marR="0" rtl="0" algn="just">
              <a:lnSpc>
                <a:spcPct val="100000"/>
              </a:lnSpc>
              <a:spcBef>
                <a:spcPts val="0"/>
              </a:spcBef>
              <a:spcAft>
                <a:spcPts val="0"/>
              </a:spcAft>
              <a:buClr>
                <a:schemeClr val="dk1"/>
              </a:buClr>
              <a:buSzPts val="1500"/>
              <a:buFont typeface="Montserrat"/>
              <a:buChar char="❏"/>
            </a:pPr>
            <a:r>
              <a:rPr b="0" i="0" lang="en-US" sz="1500" u="none" cap="none" strike="noStrike">
                <a:solidFill>
                  <a:schemeClr val="dk1"/>
                </a:solidFill>
                <a:latin typeface="Montserrat"/>
                <a:ea typeface="Montserrat"/>
                <a:cs typeface="Montserrat"/>
                <a:sym typeface="Montserrat"/>
              </a:rPr>
              <a:t>limited availability of item features. In a content-based model, the quality and richness of metadata—like genre, plot, and cast—are crucial for generating accurate recommendations. </a:t>
            </a:r>
            <a:r>
              <a:rPr b="1" i="0" lang="en-US" sz="1500" u="none" cap="none" strike="noStrike">
                <a:solidFill>
                  <a:schemeClr val="dk1"/>
                </a:solidFill>
                <a:latin typeface="Montserrat"/>
                <a:ea typeface="Montserrat"/>
                <a:cs typeface="Montserrat"/>
                <a:sym typeface="Montserrat"/>
              </a:rPr>
              <a:t>To handle this challenge,</a:t>
            </a:r>
            <a:r>
              <a:rPr b="0" i="0" lang="en-US" sz="1500" u="none" cap="none" strike="noStrike">
                <a:solidFill>
                  <a:schemeClr val="dk1"/>
                </a:solidFill>
                <a:latin typeface="Montserrat"/>
                <a:ea typeface="Montserrat"/>
                <a:cs typeface="Montserrat"/>
                <a:sym typeface="Montserrat"/>
              </a:rPr>
              <a:t>  we can utilize Azure OpenAI to analyze movie reviews and synopses to enhance feature extraction. This allows us to extract deeper insights and semantic features, enriching our recommendation model with nuanced data.</a:t>
            </a:r>
            <a:endParaRPr b="0" i="0" sz="16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6"/>
          <p:cNvSpPr txBox="1"/>
          <p:nvPr>
            <p:ph idx="1" type="body"/>
          </p:nvPr>
        </p:nvSpPr>
        <p:spPr>
          <a:xfrm>
            <a:off x="410625" y="808500"/>
            <a:ext cx="7699200" cy="33516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SzPts val="1600"/>
              <a:buFont typeface="Playfair Display"/>
              <a:buChar char="❏"/>
            </a:pPr>
            <a:r>
              <a:rPr lang="en-US"/>
              <a:t>Another challenge is that user profiles can become static, relying on initial interactions. This can lead to outdated recommendations that don’t reflect current user preferences. </a:t>
            </a:r>
            <a:r>
              <a:rPr b="1" lang="en-US"/>
              <a:t>To handle this challenge,</a:t>
            </a:r>
            <a:r>
              <a:rPr lang="en-US"/>
              <a:t> we integrate Azure OpenAI, we can dynamically update user profiles based on ongoing interactions and feedback. This ensures that recommendations remain relevant and personalized as user tastes evolve. </a:t>
            </a:r>
            <a:endParaRPr/>
          </a:p>
          <a:p>
            <a:pPr indent="0" lvl="0" marL="914400" rtl="0" algn="just">
              <a:lnSpc>
                <a:spcPct val="100000"/>
              </a:lnSpc>
              <a:spcBef>
                <a:spcPts val="0"/>
              </a:spcBef>
              <a:spcAft>
                <a:spcPts val="0"/>
              </a:spcAft>
              <a:buSzPts val="1400"/>
              <a:buNone/>
            </a:pPr>
            <a:r>
              <a:t/>
            </a:r>
            <a:endParaRPr sz="1500"/>
          </a:p>
          <a:p>
            <a:pPr indent="-330200" lvl="0" marL="457200" rtl="0" algn="just">
              <a:lnSpc>
                <a:spcPct val="100000"/>
              </a:lnSpc>
              <a:spcBef>
                <a:spcPts val="0"/>
              </a:spcBef>
              <a:spcAft>
                <a:spcPts val="0"/>
              </a:spcAft>
              <a:buSzPts val="1600"/>
              <a:buFont typeface="Playfair Display"/>
              <a:buChar char="❏"/>
            </a:pPr>
            <a:r>
              <a:rPr lang="en-US" sz="1500"/>
              <a:t> </a:t>
            </a:r>
            <a:r>
              <a:rPr lang="en-US"/>
              <a:t>Over-specialization is a significant risk in content-based models. Users may receive recommendations that are too similar, limiting their exposure to diverse content.  </a:t>
            </a:r>
            <a:r>
              <a:rPr b="1" lang="en-US"/>
              <a:t>To handle this challenge,</a:t>
            </a:r>
            <a:r>
              <a:rPr lang="en-US"/>
              <a:t>we can leverage Azure OpenAI to generate diverse recommendations. By balancing relevance with variety, we can introduce users to a broader range of movies they may enjoy.</a:t>
            </a:r>
            <a:endParaRPr>
              <a:latin typeface="Playfair Display"/>
              <a:ea typeface="Playfair Display"/>
              <a:cs typeface="Playfair Display"/>
              <a:sym typeface="Playfair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37"/>
          <p:cNvSpPr/>
          <p:nvPr/>
        </p:nvSpPr>
        <p:spPr>
          <a:xfrm>
            <a:off x="4843450" y="5394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2" name="Google Shape;972;p37"/>
          <p:cNvCxnSpPr/>
          <p:nvPr/>
        </p:nvCxnSpPr>
        <p:spPr>
          <a:xfrm>
            <a:off x="4837225" y="539591"/>
            <a:ext cx="0" cy="4695900"/>
          </a:xfrm>
          <a:prstGeom prst="straightConnector1">
            <a:avLst/>
          </a:prstGeom>
          <a:noFill/>
          <a:ln cap="flat" cmpd="sng" w="9525">
            <a:solidFill>
              <a:schemeClr val="dk1"/>
            </a:solidFill>
            <a:prstDash val="solid"/>
            <a:round/>
            <a:headEnd len="sm" w="sm" type="none"/>
            <a:tailEnd len="sm" w="sm" type="none"/>
          </a:ln>
        </p:spPr>
      </p:cxnSp>
      <p:cxnSp>
        <p:nvCxnSpPr>
          <p:cNvPr id="973" name="Google Shape;973;p37"/>
          <p:cNvCxnSpPr/>
          <p:nvPr/>
        </p:nvCxnSpPr>
        <p:spPr>
          <a:xfrm>
            <a:off x="4841800" y="4604000"/>
            <a:ext cx="3587700" cy="0"/>
          </a:xfrm>
          <a:prstGeom prst="straightConnector1">
            <a:avLst/>
          </a:prstGeom>
          <a:noFill/>
          <a:ln cap="flat" cmpd="sng" w="9525">
            <a:solidFill>
              <a:schemeClr val="dk1"/>
            </a:solidFill>
            <a:prstDash val="solid"/>
            <a:round/>
            <a:headEnd len="sm" w="sm" type="none"/>
            <a:tailEnd len="sm" w="sm" type="none"/>
          </a:ln>
        </p:spPr>
      </p:cxnSp>
      <p:cxnSp>
        <p:nvCxnSpPr>
          <p:cNvPr id="974" name="Google Shape;974;p37"/>
          <p:cNvCxnSpPr/>
          <p:nvPr/>
        </p:nvCxnSpPr>
        <p:spPr>
          <a:xfrm>
            <a:off x="8421625" y="539591"/>
            <a:ext cx="0" cy="4695900"/>
          </a:xfrm>
          <a:prstGeom prst="straightConnector1">
            <a:avLst/>
          </a:prstGeom>
          <a:noFill/>
          <a:ln cap="flat" cmpd="sng" w="9525">
            <a:solidFill>
              <a:schemeClr val="dk1"/>
            </a:solidFill>
            <a:prstDash val="solid"/>
            <a:round/>
            <a:headEnd len="sm" w="sm" type="none"/>
            <a:tailEnd len="sm" w="sm" type="none"/>
          </a:ln>
        </p:spPr>
      </p:cxnSp>
      <p:sp>
        <p:nvSpPr>
          <p:cNvPr id="975" name="Google Shape;975;p37"/>
          <p:cNvSpPr/>
          <p:nvPr/>
        </p:nvSpPr>
        <p:spPr>
          <a:xfrm rot="10800000">
            <a:off x="1546321" y="3970774"/>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7"/>
          <p:cNvSpPr/>
          <p:nvPr/>
        </p:nvSpPr>
        <p:spPr>
          <a:xfrm>
            <a:off x="2445811"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7" name="Google Shape;977;p37"/>
          <p:cNvGrpSpPr/>
          <p:nvPr/>
        </p:nvGrpSpPr>
        <p:grpSpPr>
          <a:xfrm>
            <a:off x="6908911" y="3912089"/>
            <a:ext cx="2560434" cy="561594"/>
            <a:chOff x="2871050" y="2458250"/>
            <a:chExt cx="1107550" cy="242925"/>
          </a:xfrm>
        </p:grpSpPr>
        <p:sp>
          <p:nvSpPr>
            <p:cNvPr id="978" name="Google Shape;978;p37"/>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7"/>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7"/>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1" name="Google Shape;981;p37"/>
          <p:cNvGrpSpPr/>
          <p:nvPr/>
        </p:nvGrpSpPr>
        <p:grpSpPr>
          <a:xfrm>
            <a:off x="201777" y="924063"/>
            <a:ext cx="1441459" cy="315279"/>
            <a:chOff x="4290125" y="2631325"/>
            <a:chExt cx="500750" cy="109525"/>
          </a:xfrm>
        </p:grpSpPr>
        <p:sp>
          <p:nvSpPr>
            <p:cNvPr id="982" name="Google Shape;982;p37"/>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7"/>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7"/>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5" name="Google Shape;985;p37"/>
          <p:cNvSpPr txBox="1"/>
          <p:nvPr>
            <p:ph type="title"/>
          </p:nvPr>
        </p:nvSpPr>
        <p:spPr>
          <a:xfrm>
            <a:off x="1713114" y="2218264"/>
            <a:ext cx="3343500" cy="10340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Conclusion and Future Work</a:t>
            </a:r>
            <a:endParaRPr sz="2400"/>
          </a:p>
        </p:txBody>
      </p:sp>
      <p:sp>
        <p:nvSpPr>
          <p:cNvPr id="986" name="Google Shape;986;p37"/>
          <p:cNvSpPr txBox="1"/>
          <p:nvPr/>
        </p:nvSpPr>
        <p:spPr>
          <a:xfrm>
            <a:off x="2598208" y="1400464"/>
            <a:ext cx="1748730" cy="817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Montserrat"/>
                <a:ea typeface="Montserrat"/>
                <a:cs typeface="Montserrat"/>
                <a:sym typeface="Montserrat"/>
              </a:rPr>
              <a:t>07</a:t>
            </a:r>
            <a:endParaRPr b="0" i="0" sz="6000" u="none" cap="none" strike="noStrike">
              <a:solidFill>
                <a:schemeClr val="accent1"/>
              </a:solidFill>
              <a:latin typeface="Montserrat"/>
              <a:ea typeface="Montserrat"/>
              <a:cs typeface="Montserrat"/>
              <a:sym typeface="Montserrat"/>
            </a:endParaRPr>
          </a:p>
        </p:txBody>
      </p:sp>
      <p:pic>
        <p:nvPicPr>
          <p:cNvPr id="987" name="Google Shape;987;p37"/>
          <p:cNvPicPr preferRelativeResize="0"/>
          <p:nvPr/>
        </p:nvPicPr>
        <p:blipFill rotWithShape="1">
          <a:blip r:embed="rId3">
            <a:alphaModFix/>
          </a:blip>
          <a:srcRect b="0" l="0" r="0" t="0"/>
          <a:stretch/>
        </p:blipFill>
        <p:spPr>
          <a:xfrm>
            <a:off x="4973063" y="874907"/>
            <a:ext cx="2972023" cy="29720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38"/>
          <p:cNvSpPr txBox="1"/>
          <p:nvPr>
            <p:ph idx="1" type="body"/>
          </p:nvPr>
        </p:nvSpPr>
        <p:spPr>
          <a:xfrm>
            <a:off x="514367" y="716425"/>
            <a:ext cx="7119900" cy="3487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1" lang="en-US" sz="1500"/>
              <a:t>To conclude our movie recommender system project:</a:t>
            </a:r>
            <a:endParaRPr/>
          </a:p>
          <a:p>
            <a:pPr indent="0" lvl="0" marL="133350" rtl="0" algn="l">
              <a:lnSpc>
                <a:spcPct val="115000"/>
              </a:lnSpc>
              <a:spcBef>
                <a:spcPts val="0"/>
              </a:spcBef>
              <a:spcAft>
                <a:spcPts val="0"/>
              </a:spcAft>
              <a:buSzPts val="1500"/>
              <a:buNone/>
            </a:pPr>
            <a:r>
              <a:t/>
            </a:r>
            <a:endParaRPr b="1" sz="300"/>
          </a:p>
          <a:p>
            <a:pPr indent="457200" lvl="0" marL="0" rtl="0" algn="just">
              <a:lnSpc>
                <a:spcPct val="115000"/>
              </a:lnSpc>
              <a:spcBef>
                <a:spcPts val="0"/>
              </a:spcBef>
              <a:spcAft>
                <a:spcPts val="0"/>
              </a:spcAft>
              <a:buSzPts val="1400"/>
              <a:buNone/>
            </a:pPr>
            <a:r>
              <a:rPr lang="en-US"/>
              <a:t>Based on content-based recommendation systems, it play a crucial role in providing personalized suggestions to users based on the intrinsic features of items and their expressed preferences. These systems utilize the cosine similarity metric to effectively measure the similarity between items, facilitating identifying and recommending things that align closely with user preferences.</a:t>
            </a:r>
            <a:endParaRPr/>
          </a:p>
          <a:p>
            <a:pPr indent="0" lvl="0" marL="0" rtl="0" algn="just">
              <a:lnSpc>
                <a:spcPct val="115000"/>
              </a:lnSpc>
              <a:spcBef>
                <a:spcPts val="0"/>
              </a:spcBef>
              <a:spcAft>
                <a:spcPts val="0"/>
              </a:spcAft>
              <a:buSzPts val="1400"/>
              <a:buNone/>
            </a:pPr>
            <a:r>
              <a:t/>
            </a:r>
            <a:endParaRPr sz="1500"/>
          </a:p>
          <a:p>
            <a:pPr indent="-323850" lvl="0" marL="457200" rtl="0" algn="l">
              <a:lnSpc>
                <a:spcPct val="115000"/>
              </a:lnSpc>
              <a:spcBef>
                <a:spcPts val="0"/>
              </a:spcBef>
              <a:spcAft>
                <a:spcPts val="0"/>
              </a:spcAft>
              <a:buSzPts val="1500"/>
              <a:buChar char="❏"/>
            </a:pPr>
            <a:r>
              <a:rPr b="1" lang="en-US" sz="1500"/>
              <a:t>Our recommendation for future recommendation systems:</a:t>
            </a:r>
            <a:endParaRPr/>
          </a:p>
          <a:p>
            <a:pPr indent="0" lvl="0" marL="133350" rtl="0" algn="l">
              <a:lnSpc>
                <a:spcPct val="115000"/>
              </a:lnSpc>
              <a:spcBef>
                <a:spcPts val="0"/>
              </a:spcBef>
              <a:spcAft>
                <a:spcPts val="0"/>
              </a:spcAft>
              <a:buSzPts val="1500"/>
              <a:buNone/>
            </a:pPr>
            <a:r>
              <a:t/>
            </a:r>
            <a:endParaRPr b="1" sz="200"/>
          </a:p>
          <a:p>
            <a:pPr indent="457200" lvl="0" marL="0" rtl="0" algn="just">
              <a:lnSpc>
                <a:spcPct val="115000"/>
              </a:lnSpc>
              <a:spcBef>
                <a:spcPts val="0"/>
              </a:spcBef>
              <a:spcAft>
                <a:spcPts val="0"/>
              </a:spcAft>
              <a:buSzPts val="1400"/>
              <a:buNone/>
            </a:pPr>
            <a:r>
              <a:rPr lang="en-US"/>
              <a:t>Content-based recommendation systems can be refined and improved over time by incorporating additional features, experimenting with different algorithms, and adapting to changing user preferences.</a:t>
            </a:r>
            <a:endParaRPr>
              <a:solidFill>
                <a:srgbClr val="1F2328"/>
              </a:solidFill>
              <a:highlight>
                <a:srgbClr val="FFFFFF"/>
              </a:highlight>
              <a:latin typeface="Arial"/>
              <a:ea typeface="Arial"/>
              <a:cs typeface="Arial"/>
              <a:sym typeface="Arial"/>
            </a:endParaRPr>
          </a:p>
          <a:p>
            <a:pPr indent="0" lvl="0" marL="228600" rtl="0" algn="l">
              <a:lnSpc>
                <a:spcPct val="100000"/>
              </a:lnSpc>
              <a:spcBef>
                <a:spcPts val="0"/>
              </a:spcBef>
              <a:spcAft>
                <a:spcPts val="0"/>
              </a:spcAft>
              <a:buClr>
                <a:schemeClr val="accent1"/>
              </a:buClr>
              <a:buSzPts val="14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39"/>
          <p:cNvSpPr txBox="1"/>
          <p:nvPr>
            <p:ph idx="1" type="body"/>
          </p:nvPr>
        </p:nvSpPr>
        <p:spPr>
          <a:xfrm>
            <a:off x="578400" y="716425"/>
            <a:ext cx="7699200" cy="34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US" sz="1800">
                <a:latin typeface="Playfair Display"/>
                <a:ea typeface="Playfair Display"/>
                <a:cs typeface="Playfair Display"/>
                <a:sym typeface="Playfair Display"/>
              </a:rPr>
              <a:t>Our prototype of movie recommender system:</a:t>
            </a:r>
            <a:endParaRPr b="1" sz="1500">
              <a:solidFill>
                <a:srgbClr val="1F2328"/>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400"/>
              <a:buNone/>
            </a:pPr>
            <a:r>
              <a:rPr lang="en-US" sz="1600">
                <a:latin typeface="Playfair Display"/>
                <a:ea typeface="Playfair Display"/>
                <a:cs typeface="Playfair Display"/>
                <a:sym typeface="Playfair Display"/>
              </a:rPr>
              <a:t>Content-based recommendation systems play a crucial role in providing personalized suggestions to users based on the intrinsic features of items and their expressed preferences. These systems utilize the cosine similarity metric to effectively measure the similarity between items, facilitating identifying and recommending things that align closely with user preferences.</a:t>
            </a:r>
            <a:endParaRPr sz="1600">
              <a:latin typeface="Playfair Display"/>
              <a:ea typeface="Playfair Display"/>
              <a:cs typeface="Playfair Display"/>
              <a:sym typeface="Playfair Display"/>
            </a:endParaRPr>
          </a:p>
          <a:p>
            <a:pPr indent="0" lvl="0" marL="0" rtl="0" algn="l">
              <a:lnSpc>
                <a:spcPct val="115000"/>
              </a:lnSpc>
              <a:spcBef>
                <a:spcPts val="0"/>
              </a:spcBef>
              <a:spcAft>
                <a:spcPts val="0"/>
              </a:spcAft>
              <a:buSzPts val="1400"/>
              <a:buNone/>
            </a:pPr>
            <a:r>
              <a:t/>
            </a:r>
            <a:endParaRPr sz="1600">
              <a:latin typeface="Playfair Display"/>
              <a:ea typeface="Playfair Display"/>
              <a:cs typeface="Playfair Display"/>
              <a:sym typeface="Playfair Display"/>
            </a:endParaRPr>
          </a:p>
          <a:p>
            <a:pPr indent="0" lvl="0" marL="0" rtl="0" algn="l">
              <a:lnSpc>
                <a:spcPct val="115000"/>
              </a:lnSpc>
              <a:spcBef>
                <a:spcPts val="0"/>
              </a:spcBef>
              <a:spcAft>
                <a:spcPts val="0"/>
              </a:spcAft>
              <a:buSzPts val="1400"/>
              <a:buNone/>
            </a:pPr>
            <a:r>
              <a:rPr b="1" lang="en-US" sz="1800">
                <a:latin typeface="Playfair Display"/>
                <a:ea typeface="Playfair Display"/>
                <a:cs typeface="Playfair Display"/>
                <a:sym typeface="Playfair Display"/>
              </a:rPr>
              <a:t>Our future recommendation:</a:t>
            </a:r>
            <a:endParaRPr b="1" sz="1500">
              <a:solidFill>
                <a:srgbClr val="1F2328"/>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400"/>
              <a:buNone/>
            </a:pPr>
            <a:r>
              <a:rPr lang="en-US" sz="1600">
                <a:latin typeface="Playfair Display"/>
                <a:ea typeface="Playfair Display"/>
                <a:cs typeface="Playfair Display"/>
                <a:sym typeface="Playfair Display"/>
              </a:rPr>
              <a:t> Content-based recommendation systems can be refined and improved over time by incorporating additional features, experimenting with different algorithms, and adapting to changing user preferences.</a:t>
            </a:r>
            <a:endParaRPr sz="1200">
              <a:solidFill>
                <a:srgbClr val="1F2328"/>
              </a:solidFill>
              <a:highlight>
                <a:srgbClr val="FFFFFF"/>
              </a:highlight>
              <a:latin typeface="Arial"/>
              <a:ea typeface="Arial"/>
              <a:cs typeface="Arial"/>
              <a:sym typeface="Arial"/>
            </a:endParaRPr>
          </a:p>
          <a:p>
            <a:pPr indent="0" lvl="0" marL="228600" rtl="0" algn="l">
              <a:lnSpc>
                <a:spcPct val="100000"/>
              </a:lnSpc>
              <a:spcBef>
                <a:spcPts val="0"/>
              </a:spcBef>
              <a:spcAft>
                <a:spcPts val="0"/>
              </a:spcAft>
              <a:buClr>
                <a:schemeClr val="accent1"/>
              </a:buClr>
              <a:buSzPts val="1400"/>
              <a:buNone/>
            </a:pPr>
            <a:r>
              <a:t/>
            </a:r>
            <a:endParaRPr/>
          </a:p>
        </p:txBody>
      </p:sp>
      <p:pic>
        <p:nvPicPr>
          <p:cNvPr id="998" name="Google Shape;998;p39"/>
          <p:cNvPicPr preferRelativeResize="0"/>
          <p:nvPr/>
        </p:nvPicPr>
        <p:blipFill rotWithShape="1">
          <a:blip r:embed="rId3">
            <a:alphaModFix/>
          </a:blip>
          <a:srcRect b="0" l="0" r="0" t="0"/>
          <a:stretch/>
        </p:blipFill>
        <p:spPr>
          <a:xfrm>
            <a:off x="152400" y="653500"/>
            <a:ext cx="8793548" cy="383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
          <p:cNvSpPr txBox="1"/>
          <p:nvPr>
            <p:ph idx="1" type="subTitle"/>
          </p:nvPr>
        </p:nvSpPr>
        <p:spPr>
          <a:xfrm>
            <a:off x="387925" y="1346400"/>
            <a:ext cx="5068200" cy="2674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en-US"/>
              <a:t>The number of movies and TV shows on platforms like Netflix and Disney has increased dramatically.</a:t>
            </a:r>
            <a:endParaRPr/>
          </a:p>
          <a:p>
            <a:pPr indent="0" lvl="0" marL="457200" rtl="0" algn="just">
              <a:lnSpc>
                <a:spcPct val="115000"/>
              </a:lnSpc>
              <a:spcBef>
                <a:spcPts val="0"/>
              </a:spcBef>
              <a:spcAft>
                <a:spcPts val="0"/>
              </a:spcAft>
              <a:buSzPts val="1400"/>
              <a:buNone/>
            </a:pPr>
            <a:r>
              <a:t/>
            </a:r>
            <a:endParaRPr/>
          </a:p>
          <a:p>
            <a:pPr indent="-317500" lvl="0" marL="457200" rtl="0" algn="just">
              <a:lnSpc>
                <a:spcPct val="115000"/>
              </a:lnSpc>
              <a:spcBef>
                <a:spcPts val="0"/>
              </a:spcBef>
              <a:spcAft>
                <a:spcPts val="0"/>
              </a:spcAft>
              <a:buSzPts val="1400"/>
              <a:buChar char="❏"/>
            </a:pPr>
            <a:r>
              <a:rPr lang="en-US"/>
              <a:t>Users face the challenge of having too many options, which leads to a lot of time being wasted searching for the right content.</a:t>
            </a:r>
            <a:endParaRPr/>
          </a:p>
          <a:p>
            <a:pPr indent="0" lvl="0" marL="457200" rtl="0" algn="just">
              <a:lnSpc>
                <a:spcPct val="115000"/>
              </a:lnSpc>
              <a:spcBef>
                <a:spcPts val="0"/>
              </a:spcBef>
              <a:spcAft>
                <a:spcPts val="0"/>
              </a:spcAft>
              <a:buSzPts val="1400"/>
              <a:buNone/>
            </a:pPr>
            <a:r>
              <a:t/>
            </a:r>
            <a:endParaRPr/>
          </a:p>
          <a:p>
            <a:pPr indent="-317500" lvl="0" marL="457200" rtl="0" algn="just">
              <a:lnSpc>
                <a:spcPct val="115000"/>
              </a:lnSpc>
              <a:spcBef>
                <a:spcPts val="0"/>
              </a:spcBef>
              <a:spcAft>
                <a:spcPts val="0"/>
              </a:spcAft>
              <a:buSzPts val="1400"/>
              <a:buChar char="❏"/>
            </a:pPr>
            <a:r>
              <a:rPr lang="en-US"/>
              <a:t>The traditional solution of browsing and searching is often inefficient and leads to user fatigue.</a:t>
            </a:r>
            <a:endParaRPr/>
          </a:p>
        </p:txBody>
      </p:sp>
      <p:sp>
        <p:nvSpPr>
          <p:cNvPr id="477" name="Google Shape;477;p4"/>
          <p:cNvSpPr txBox="1"/>
          <p:nvPr>
            <p:ph type="title"/>
          </p:nvPr>
        </p:nvSpPr>
        <p:spPr>
          <a:xfrm>
            <a:off x="277625" y="659350"/>
            <a:ext cx="5531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Problem Statement </a:t>
            </a:r>
            <a:endParaRPr/>
          </a:p>
        </p:txBody>
      </p:sp>
      <p:grpSp>
        <p:nvGrpSpPr>
          <p:cNvPr id="478" name="Google Shape;478;p4"/>
          <p:cNvGrpSpPr/>
          <p:nvPr/>
        </p:nvGrpSpPr>
        <p:grpSpPr>
          <a:xfrm rot="5400000">
            <a:off x="8568937" y="-84044"/>
            <a:ext cx="186223" cy="659096"/>
            <a:chOff x="4714575" y="2942350"/>
            <a:chExt cx="46450" cy="164400"/>
          </a:xfrm>
        </p:grpSpPr>
        <p:sp>
          <p:nvSpPr>
            <p:cNvPr id="479" name="Google Shape;479;p4"/>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4"/>
          <p:cNvSpPr/>
          <p:nvPr/>
        </p:nvSpPr>
        <p:spPr>
          <a:xfrm rot="10800000">
            <a:off x="343252" y="41014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
          <p:cNvSpPr/>
          <p:nvPr/>
        </p:nvSpPr>
        <p:spPr>
          <a:xfrm>
            <a:off x="2984761"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1" name="Google Shape;491;p4"/>
          <p:cNvPicPr preferRelativeResize="0"/>
          <p:nvPr/>
        </p:nvPicPr>
        <p:blipFill rotWithShape="1">
          <a:blip r:embed="rId3">
            <a:alphaModFix/>
          </a:blip>
          <a:srcRect b="0" l="0" r="0" t="0"/>
          <a:stretch/>
        </p:blipFill>
        <p:spPr>
          <a:xfrm>
            <a:off x="5672189" y="1684420"/>
            <a:ext cx="3163654" cy="16248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0"/>
          <p:cNvSpPr txBox="1"/>
          <p:nvPr>
            <p:ph idx="1" type="body"/>
          </p:nvPr>
        </p:nvSpPr>
        <p:spPr>
          <a:xfrm>
            <a:off x="578400" y="716425"/>
            <a:ext cx="7699200" cy="348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b="1" lang="en-US" sz="2100"/>
              <a:t>Future Work</a:t>
            </a:r>
            <a:endParaRPr b="1" sz="2100"/>
          </a:p>
          <a:p>
            <a:pPr indent="0" lvl="0" marL="0" rtl="0" algn="just">
              <a:lnSpc>
                <a:spcPct val="115000"/>
              </a:lnSpc>
              <a:spcBef>
                <a:spcPts val="0"/>
              </a:spcBef>
              <a:spcAft>
                <a:spcPts val="0"/>
              </a:spcAft>
              <a:buSzPts val="1400"/>
              <a:buNone/>
            </a:pPr>
            <a:r>
              <a:t/>
            </a:r>
            <a:endParaRPr sz="1500"/>
          </a:p>
          <a:p>
            <a:pPr indent="-342900" lvl="0" marL="457200" rtl="0" algn="just">
              <a:lnSpc>
                <a:spcPct val="115000"/>
              </a:lnSpc>
              <a:spcBef>
                <a:spcPts val="0"/>
              </a:spcBef>
              <a:spcAft>
                <a:spcPts val="0"/>
              </a:spcAft>
              <a:buClr>
                <a:srgbClr val="000000"/>
              </a:buClr>
              <a:buSzPts val="1800"/>
              <a:buFont typeface="Arial"/>
              <a:buChar char="❏"/>
            </a:pPr>
            <a:r>
              <a:rPr lang="en-US" sz="1500"/>
              <a:t>Incorporation of User Interaction Data</a:t>
            </a:r>
            <a:endParaRPr/>
          </a:p>
          <a:p>
            <a:pPr indent="0" lvl="0" marL="114300" rtl="0" algn="just">
              <a:lnSpc>
                <a:spcPct val="115000"/>
              </a:lnSpc>
              <a:spcBef>
                <a:spcPts val="0"/>
              </a:spcBef>
              <a:spcAft>
                <a:spcPts val="0"/>
              </a:spcAft>
              <a:buClr>
                <a:srgbClr val="000000"/>
              </a:buClr>
              <a:buSzPts val="1800"/>
              <a:buNone/>
            </a:pPr>
            <a:r>
              <a:t/>
            </a:r>
            <a:endParaRPr sz="1000"/>
          </a:p>
          <a:p>
            <a:pPr indent="-342900" lvl="0" marL="457200" rtl="0" algn="just">
              <a:lnSpc>
                <a:spcPct val="115000"/>
              </a:lnSpc>
              <a:spcBef>
                <a:spcPts val="0"/>
              </a:spcBef>
              <a:spcAft>
                <a:spcPts val="0"/>
              </a:spcAft>
              <a:buClr>
                <a:srgbClr val="000000"/>
              </a:buClr>
              <a:buSzPts val="1800"/>
              <a:buFont typeface="Arial"/>
              <a:buChar char="❏"/>
            </a:pPr>
            <a:r>
              <a:rPr lang="en-US" sz="1500"/>
              <a:t>Hybrid Recommendation System</a:t>
            </a:r>
            <a:endParaRPr/>
          </a:p>
          <a:p>
            <a:pPr indent="0" lvl="0" marL="114300" rtl="0" algn="just">
              <a:lnSpc>
                <a:spcPct val="115000"/>
              </a:lnSpc>
              <a:spcBef>
                <a:spcPts val="0"/>
              </a:spcBef>
              <a:spcAft>
                <a:spcPts val="0"/>
              </a:spcAft>
              <a:buClr>
                <a:srgbClr val="000000"/>
              </a:buClr>
              <a:buSzPts val="1800"/>
              <a:buNone/>
            </a:pPr>
            <a:r>
              <a:t/>
            </a:r>
            <a:endParaRPr sz="1000"/>
          </a:p>
          <a:p>
            <a:pPr indent="-342900" lvl="0" marL="457200" rtl="0" algn="just">
              <a:lnSpc>
                <a:spcPct val="115000"/>
              </a:lnSpc>
              <a:spcBef>
                <a:spcPts val="0"/>
              </a:spcBef>
              <a:spcAft>
                <a:spcPts val="0"/>
              </a:spcAft>
              <a:buClr>
                <a:srgbClr val="000000"/>
              </a:buClr>
              <a:buSzPts val="1800"/>
              <a:buFont typeface="Arial"/>
              <a:buChar char="❏"/>
            </a:pPr>
            <a:r>
              <a:rPr lang="en-US" sz="1500"/>
              <a:t>Context-Aware Recommendations</a:t>
            </a:r>
            <a:endParaRPr/>
          </a:p>
          <a:p>
            <a:pPr indent="0" lvl="0" marL="114300" rtl="0" algn="just">
              <a:lnSpc>
                <a:spcPct val="115000"/>
              </a:lnSpc>
              <a:spcBef>
                <a:spcPts val="0"/>
              </a:spcBef>
              <a:spcAft>
                <a:spcPts val="0"/>
              </a:spcAft>
              <a:buClr>
                <a:srgbClr val="000000"/>
              </a:buClr>
              <a:buSzPts val="1800"/>
              <a:buNone/>
            </a:pPr>
            <a:r>
              <a:t/>
            </a:r>
            <a:endParaRPr sz="1000"/>
          </a:p>
          <a:p>
            <a:pPr indent="-342900" lvl="0" marL="457200" rtl="0" algn="just">
              <a:lnSpc>
                <a:spcPct val="115000"/>
              </a:lnSpc>
              <a:spcBef>
                <a:spcPts val="0"/>
              </a:spcBef>
              <a:spcAft>
                <a:spcPts val="0"/>
              </a:spcAft>
              <a:buClr>
                <a:srgbClr val="000000"/>
              </a:buClr>
              <a:buSzPts val="1800"/>
              <a:buFont typeface="Arial"/>
              <a:buChar char="❏"/>
            </a:pPr>
            <a:r>
              <a:rPr lang="en-US" sz="1500"/>
              <a:t>Natural Language Processing (NLP) for Reviews</a:t>
            </a:r>
            <a:endParaRPr b="1" sz="18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400"/>
              <a:buNone/>
            </a:pPr>
            <a:r>
              <a:t/>
            </a:r>
            <a:endParaRPr b="1" sz="1800">
              <a:latin typeface="Playfair Display"/>
              <a:ea typeface="Playfair Display"/>
              <a:cs typeface="Playfair Display"/>
              <a:sym typeface="Playfair Display"/>
            </a:endParaRPr>
          </a:p>
          <a:p>
            <a:pPr indent="0" lvl="0" marL="228600" rtl="0" algn="l">
              <a:lnSpc>
                <a:spcPct val="100000"/>
              </a:lnSpc>
              <a:spcBef>
                <a:spcPts val="0"/>
              </a:spcBef>
              <a:spcAft>
                <a:spcPts val="0"/>
              </a:spcAft>
              <a:buClr>
                <a:schemeClr val="accent1"/>
              </a:buClr>
              <a:buSzPts val="1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1"/>
          <p:cNvSpPr txBox="1"/>
          <p:nvPr>
            <p:ph type="title"/>
          </p:nvPr>
        </p:nvSpPr>
        <p:spPr>
          <a:xfrm>
            <a:off x="454242" y="1962664"/>
            <a:ext cx="769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6000"/>
              <a:t> </a:t>
            </a:r>
            <a:r>
              <a:rPr b="1" lang="en-US" sz="6000"/>
              <a:t>Thanks</a:t>
            </a:r>
            <a:endParaRPr b="1"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
          <p:cNvSpPr txBox="1"/>
          <p:nvPr>
            <p:ph idx="1" type="subTitle"/>
          </p:nvPr>
        </p:nvSpPr>
        <p:spPr>
          <a:xfrm>
            <a:off x="387925" y="1496800"/>
            <a:ext cx="5068200" cy="2674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en-US"/>
              <a:t>We have developed a personalized recommendation system based on content characteristics such as genre, actors, and directors.</a:t>
            </a:r>
            <a:endParaRPr/>
          </a:p>
          <a:p>
            <a:pPr indent="0" lvl="0" marL="457200" rtl="0" algn="just">
              <a:lnSpc>
                <a:spcPct val="115000"/>
              </a:lnSpc>
              <a:spcBef>
                <a:spcPts val="0"/>
              </a:spcBef>
              <a:spcAft>
                <a:spcPts val="0"/>
              </a:spcAft>
              <a:buSzPts val="1400"/>
              <a:buNone/>
            </a:pPr>
            <a:r>
              <a:t/>
            </a:r>
            <a:endParaRPr/>
          </a:p>
          <a:p>
            <a:pPr indent="-317500" lvl="0" marL="457200" rtl="0" algn="just">
              <a:lnSpc>
                <a:spcPct val="115000"/>
              </a:lnSpc>
              <a:spcBef>
                <a:spcPts val="0"/>
              </a:spcBef>
              <a:spcAft>
                <a:spcPts val="0"/>
              </a:spcAft>
              <a:buSzPts val="1400"/>
              <a:buChar char="❏"/>
            </a:pPr>
            <a:r>
              <a:rPr lang="en-US"/>
              <a:t>This system provides accurate and personalized recommendations, saving users time and increasing their satisfaction with the experience.</a:t>
            </a:r>
            <a:endParaRPr/>
          </a:p>
        </p:txBody>
      </p:sp>
      <p:sp>
        <p:nvSpPr>
          <p:cNvPr id="497" name="Google Shape;497;p5"/>
          <p:cNvSpPr txBox="1"/>
          <p:nvPr>
            <p:ph type="title"/>
          </p:nvPr>
        </p:nvSpPr>
        <p:spPr>
          <a:xfrm>
            <a:off x="277625" y="659350"/>
            <a:ext cx="5531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Recommendation Solution</a:t>
            </a:r>
            <a:endParaRPr/>
          </a:p>
        </p:txBody>
      </p:sp>
      <p:grpSp>
        <p:nvGrpSpPr>
          <p:cNvPr id="498" name="Google Shape;498;p5"/>
          <p:cNvGrpSpPr/>
          <p:nvPr/>
        </p:nvGrpSpPr>
        <p:grpSpPr>
          <a:xfrm rot="5400000">
            <a:off x="8568936" y="-84075"/>
            <a:ext cx="186223" cy="659096"/>
            <a:chOff x="4714575" y="2942350"/>
            <a:chExt cx="46450" cy="164400"/>
          </a:xfrm>
        </p:grpSpPr>
        <p:sp>
          <p:nvSpPr>
            <p:cNvPr id="499" name="Google Shape;499;p5"/>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5"/>
          <p:cNvSpPr/>
          <p:nvPr/>
        </p:nvSpPr>
        <p:spPr>
          <a:xfrm rot="10800000">
            <a:off x="343252" y="41014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
          <p:cNvSpPr/>
          <p:nvPr/>
        </p:nvSpPr>
        <p:spPr>
          <a:xfrm>
            <a:off x="2984761"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1" name="Google Shape;511;p5"/>
          <p:cNvPicPr preferRelativeResize="0"/>
          <p:nvPr/>
        </p:nvPicPr>
        <p:blipFill rotWithShape="1">
          <a:blip r:embed="rId3">
            <a:alphaModFix/>
          </a:blip>
          <a:srcRect b="0" l="0" r="0" t="0"/>
          <a:stretch/>
        </p:blipFill>
        <p:spPr>
          <a:xfrm>
            <a:off x="5477469" y="1496800"/>
            <a:ext cx="3340282" cy="20900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
          <p:cNvSpPr txBox="1"/>
          <p:nvPr>
            <p:ph type="title"/>
          </p:nvPr>
        </p:nvSpPr>
        <p:spPr>
          <a:xfrm>
            <a:off x="1238726" y="2197344"/>
            <a:ext cx="3343500" cy="10340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t>Data Collection and Preprocessing</a:t>
            </a:r>
            <a:endParaRPr sz="2800"/>
          </a:p>
        </p:txBody>
      </p:sp>
      <p:sp>
        <p:nvSpPr>
          <p:cNvPr id="517" name="Google Shape;517;p6"/>
          <p:cNvSpPr txBox="1"/>
          <p:nvPr>
            <p:ph idx="2" type="title"/>
          </p:nvPr>
        </p:nvSpPr>
        <p:spPr>
          <a:xfrm>
            <a:off x="3155225" y="1232963"/>
            <a:ext cx="1351094"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US"/>
              <a:t>02</a:t>
            </a:r>
            <a:endParaRPr/>
          </a:p>
        </p:txBody>
      </p:sp>
      <p:sp>
        <p:nvSpPr>
          <p:cNvPr id="518" name="Google Shape;518;p6"/>
          <p:cNvSpPr/>
          <p:nvPr/>
        </p:nvSpPr>
        <p:spPr>
          <a:xfrm>
            <a:off x="4837225" y="5395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9" name="Google Shape;519;p6"/>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520" name="Google Shape;520;p6"/>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521" name="Google Shape;521;p6"/>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3" name="Google Shape;523;p6"/>
          <p:cNvGrpSpPr/>
          <p:nvPr/>
        </p:nvGrpSpPr>
        <p:grpSpPr>
          <a:xfrm>
            <a:off x="6583561" y="2367452"/>
            <a:ext cx="2560434" cy="561594"/>
            <a:chOff x="2871050" y="2458250"/>
            <a:chExt cx="1107550" cy="242925"/>
          </a:xfrm>
        </p:grpSpPr>
        <p:sp>
          <p:nvSpPr>
            <p:cNvPr id="524" name="Google Shape;524;p6"/>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p6"/>
          <p:cNvGrpSpPr/>
          <p:nvPr/>
        </p:nvGrpSpPr>
        <p:grpSpPr>
          <a:xfrm>
            <a:off x="2801302" y="4604188"/>
            <a:ext cx="1441459" cy="315279"/>
            <a:chOff x="4290125" y="2631325"/>
            <a:chExt cx="500750" cy="109525"/>
          </a:xfrm>
        </p:grpSpPr>
        <p:sp>
          <p:nvSpPr>
            <p:cNvPr id="528" name="Google Shape;528;p6"/>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p6"/>
          <p:cNvGrpSpPr/>
          <p:nvPr/>
        </p:nvGrpSpPr>
        <p:grpSpPr>
          <a:xfrm>
            <a:off x="6845965" y="3263728"/>
            <a:ext cx="1203039" cy="1147701"/>
            <a:chOff x="2894400" y="3965450"/>
            <a:chExt cx="361425" cy="344800"/>
          </a:xfrm>
        </p:grpSpPr>
        <p:sp>
          <p:nvSpPr>
            <p:cNvPr id="532" name="Google Shape;532;p6"/>
            <p:cNvSpPr/>
            <p:nvPr/>
          </p:nvSpPr>
          <p:spPr>
            <a:xfrm>
              <a:off x="2923400" y="3965450"/>
              <a:ext cx="332425" cy="332125"/>
            </a:xfrm>
            <a:custGeom>
              <a:rect b="b" l="l" r="r" t="t"/>
              <a:pathLst>
                <a:path extrusionOk="0" h="13285" w="13297">
                  <a:moveTo>
                    <a:pt x="6643" y="0"/>
                  </a:moveTo>
                  <a:cubicBezTo>
                    <a:pt x="2972" y="0"/>
                    <a:pt x="0" y="2972"/>
                    <a:pt x="0" y="6643"/>
                  </a:cubicBezTo>
                  <a:cubicBezTo>
                    <a:pt x="0" y="10313"/>
                    <a:pt x="2972" y="13285"/>
                    <a:pt x="6643" y="13285"/>
                  </a:cubicBezTo>
                  <a:cubicBezTo>
                    <a:pt x="10313" y="13285"/>
                    <a:pt x="13296" y="10313"/>
                    <a:pt x="13296" y="6643"/>
                  </a:cubicBezTo>
                  <a:cubicBezTo>
                    <a:pt x="13296" y="2972"/>
                    <a:pt x="10313" y="0"/>
                    <a:pt x="6643" y="0"/>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
            <p:cNvSpPr/>
            <p:nvPr/>
          </p:nvSpPr>
          <p:spPr>
            <a:xfrm>
              <a:off x="2920025" y="4003300"/>
              <a:ext cx="281200" cy="256425"/>
            </a:xfrm>
            <a:custGeom>
              <a:rect b="b" l="l" r="r" t="t"/>
              <a:pathLst>
                <a:path extrusionOk="0" h="10257" w="11248">
                  <a:moveTo>
                    <a:pt x="5625" y="0"/>
                  </a:moveTo>
                  <a:cubicBezTo>
                    <a:pt x="4312" y="0"/>
                    <a:pt x="3000" y="501"/>
                    <a:pt x="2004" y="1503"/>
                  </a:cubicBezTo>
                  <a:cubicBezTo>
                    <a:pt x="0" y="3507"/>
                    <a:pt x="0" y="6750"/>
                    <a:pt x="2004" y="8754"/>
                  </a:cubicBezTo>
                  <a:cubicBezTo>
                    <a:pt x="3000" y="9756"/>
                    <a:pt x="4312" y="10257"/>
                    <a:pt x="5625" y="10257"/>
                  </a:cubicBezTo>
                  <a:cubicBezTo>
                    <a:pt x="6938" y="10257"/>
                    <a:pt x="8252" y="9756"/>
                    <a:pt x="9254" y="8754"/>
                  </a:cubicBezTo>
                  <a:cubicBezTo>
                    <a:pt x="11247" y="6750"/>
                    <a:pt x="11247" y="3507"/>
                    <a:pt x="9254" y="1503"/>
                  </a:cubicBezTo>
                  <a:cubicBezTo>
                    <a:pt x="8252" y="501"/>
                    <a:pt x="6938" y="0"/>
                    <a:pt x="5625"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
            <p:cNvSpPr/>
            <p:nvPr/>
          </p:nvSpPr>
          <p:spPr>
            <a:xfrm>
              <a:off x="2932400" y="4287475"/>
              <a:ext cx="114300" cy="22775"/>
            </a:xfrm>
            <a:custGeom>
              <a:rect b="b" l="l" r="r" t="t"/>
              <a:pathLst>
                <a:path extrusionOk="0" h="911" w="4572">
                  <a:moveTo>
                    <a:pt x="2527" y="1"/>
                  </a:moveTo>
                  <a:cubicBezTo>
                    <a:pt x="1491" y="1"/>
                    <a:pt x="254" y="164"/>
                    <a:pt x="1" y="911"/>
                  </a:cubicBezTo>
                  <a:lnTo>
                    <a:pt x="1138" y="911"/>
                  </a:lnTo>
                  <a:cubicBezTo>
                    <a:pt x="1390" y="319"/>
                    <a:pt x="2976" y="230"/>
                    <a:pt x="3901" y="230"/>
                  </a:cubicBezTo>
                  <a:cubicBezTo>
                    <a:pt x="4296" y="230"/>
                    <a:pt x="4571" y="246"/>
                    <a:pt x="4571" y="246"/>
                  </a:cubicBezTo>
                  <a:lnTo>
                    <a:pt x="4020" y="100"/>
                  </a:lnTo>
                  <a:cubicBezTo>
                    <a:pt x="4020" y="100"/>
                    <a:pt x="3335" y="1"/>
                    <a:pt x="2527" y="1"/>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
            <p:cNvSpPr/>
            <p:nvPr/>
          </p:nvSpPr>
          <p:spPr>
            <a:xfrm>
              <a:off x="2894400" y="3965450"/>
              <a:ext cx="332425" cy="332125"/>
            </a:xfrm>
            <a:custGeom>
              <a:rect b="b" l="l" r="r" t="t"/>
              <a:pathLst>
                <a:path extrusionOk="0" h="13285" w="13297">
                  <a:moveTo>
                    <a:pt x="6654" y="1036"/>
                  </a:moveTo>
                  <a:cubicBezTo>
                    <a:pt x="7645" y="1036"/>
                    <a:pt x="8456" y="1847"/>
                    <a:pt x="8456" y="2848"/>
                  </a:cubicBezTo>
                  <a:cubicBezTo>
                    <a:pt x="8456" y="3839"/>
                    <a:pt x="7645" y="4650"/>
                    <a:pt x="6654" y="4650"/>
                  </a:cubicBezTo>
                  <a:cubicBezTo>
                    <a:pt x="5652" y="4650"/>
                    <a:pt x="4842" y="3839"/>
                    <a:pt x="4842" y="2848"/>
                  </a:cubicBezTo>
                  <a:cubicBezTo>
                    <a:pt x="4842" y="1847"/>
                    <a:pt x="5652" y="1036"/>
                    <a:pt x="6654" y="1036"/>
                  </a:cubicBezTo>
                  <a:close/>
                  <a:moveTo>
                    <a:pt x="3040" y="3662"/>
                  </a:moveTo>
                  <a:cubicBezTo>
                    <a:pt x="3223" y="3662"/>
                    <a:pt x="3409" y="3690"/>
                    <a:pt x="3592" y="3749"/>
                  </a:cubicBezTo>
                  <a:cubicBezTo>
                    <a:pt x="4538" y="4064"/>
                    <a:pt x="5056" y="5078"/>
                    <a:pt x="4752" y="6023"/>
                  </a:cubicBezTo>
                  <a:cubicBezTo>
                    <a:pt x="4507" y="6786"/>
                    <a:pt x="3793" y="7270"/>
                    <a:pt x="3031" y="7270"/>
                  </a:cubicBezTo>
                  <a:cubicBezTo>
                    <a:pt x="2847" y="7270"/>
                    <a:pt x="2661" y="7242"/>
                    <a:pt x="2477" y="7183"/>
                  </a:cubicBezTo>
                  <a:cubicBezTo>
                    <a:pt x="1532" y="6879"/>
                    <a:pt x="1014" y="5854"/>
                    <a:pt x="1318" y="4909"/>
                  </a:cubicBezTo>
                  <a:cubicBezTo>
                    <a:pt x="1572" y="4146"/>
                    <a:pt x="2280" y="3662"/>
                    <a:pt x="3040" y="3662"/>
                  </a:cubicBezTo>
                  <a:close/>
                  <a:moveTo>
                    <a:pt x="10259" y="3662"/>
                  </a:moveTo>
                  <a:cubicBezTo>
                    <a:pt x="11021" y="3662"/>
                    <a:pt x="11734" y="4146"/>
                    <a:pt x="11979" y="4909"/>
                  </a:cubicBezTo>
                  <a:cubicBezTo>
                    <a:pt x="12283" y="5854"/>
                    <a:pt x="11765" y="6879"/>
                    <a:pt x="10820" y="7183"/>
                  </a:cubicBezTo>
                  <a:cubicBezTo>
                    <a:pt x="10636" y="7242"/>
                    <a:pt x="10450" y="7270"/>
                    <a:pt x="10266" y="7270"/>
                  </a:cubicBezTo>
                  <a:cubicBezTo>
                    <a:pt x="9504" y="7270"/>
                    <a:pt x="8791" y="6786"/>
                    <a:pt x="8546" y="6023"/>
                  </a:cubicBezTo>
                  <a:cubicBezTo>
                    <a:pt x="8242" y="5078"/>
                    <a:pt x="8760" y="4064"/>
                    <a:pt x="9705" y="3749"/>
                  </a:cubicBezTo>
                  <a:cubicBezTo>
                    <a:pt x="9889" y="3690"/>
                    <a:pt x="10075" y="3662"/>
                    <a:pt x="10259" y="3662"/>
                  </a:cubicBezTo>
                  <a:close/>
                  <a:moveTo>
                    <a:pt x="8876" y="7909"/>
                  </a:moveTo>
                  <a:cubicBezTo>
                    <a:pt x="9433" y="7909"/>
                    <a:pt x="9987" y="8168"/>
                    <a:pt x="10347" y="8658"/>
                  </a:cubicBezTo>
                  <a:cubicBezTo>
                    <a:pt x="10932" y="9457"/>
                    <a:pt x="10752" y="10583"/>
                    <a:pt x="9942" y="11168"/>
                  </a:cubicBezTo>
                  <a:cubicBezTo>
                    <a:pt x="9617" y="11403"/>
                    <a:pt x="9243" y="11516"/>
                    <a:pt x="8872" y="11516"/>
                  </a:cubicBezTo>
                  <a:cubicBezTo>
                    <a:pt x="8317" y="11516"/>
                    <a:pt x="7771" y="11261"/>
                    <a:pt x="7420" y="10774"/>
                  </a:cubicBezTo>
                  <a:cubicBezTo>
                    <a:pt x="6834" y="9964"/>
                    <a:pt x="7015" y="8838"/>
                    <a:pt x="7825" y="8252"/>
                  </a:cubicBezTo>
                  <a:cubicBezTo>
                    <a:pt x="8142" y="8021"/>
                    <a:pt x="8510" y="7909"/>
                    <a:pt x="8876" y="7909"/>
                  </a:cubicBezTo>
                  <a:close/>
                  <a:moveTo>
                    <a:pt x="4422" y="7909"/>
                  </a:moveTo>
                  <a:cubicBezTo>
                    <a:pt x="4787" y="7909"/>
                    <a:pt x="5155" y="8021"/>
                    <a:pt x="5472" y="8252"/>
                  </a:cubicBezTo>
                  <a:cubicBezTo>
                    <a:pt x="6283" y="8838"/>
                    <a:pt x="6463" y="9964"/>
                    <a:pt x="5877" y="10774"/>
                  </a:cubicBezTo>
                  <a:cubicBezTo>
                    <a:pt x="5524" y="11264"/>
                    <a:pt x="4973" y="11523"/>
                    <a:pt x="4414" y="11523"/>
                  </a:cubicBezTo>
                  <a:cubicBezTo>
                    <a:pt x="4047" y="11523"/>
                    <a:pt x="3677" y="11412"/>
                    <a:pt x="3356" y="11180"/>
                  </a:cubicBezTo>
                  <a:cubicBezTo>
                    <a:pt x="2545" y="10594"/>
                    <a:pt x="2376" y="9457"/>
                    <a:pt x="2962" y="8658"/>
                  </a:cubicBezTo>
                  <a:cubicBezTo>
                    <a:pt x="3315" y="8168"/>
                    <a:pt x="3866" y="7909"/>
                    <a:pt x="4422" y="7909"/>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
            <p:cNvSpPr/>
            <p:nvPr/>
          </p:nvSpPr>
          <p:spPr>
            <a:xfrm>
              <a:off x="2894400" y="3965450"/>
              <a:ext cx="332425" cy="332125"/>
            </a:xfrm>
            <a:custGeom>
              <a:rect b="b" l="l" r="r" t="t"/>
              <a:pathLst>
                <a:path extrusionOk="0" h="13285" w="13297">
                  <a:moveTo>
                    <a:pt x="6654" y="405"/>
                  </a:moveTo>
                  <a:cubicBezTo>
                    <a:pt x="10099" y="405"/>
                    <a:pt x="12891" y="3197"/>
                    <a:pt x="12891" y="6643"/>
                  </a:cubicBezTo>
                  <a:cubicBezTo>
                    <a:pt x="12891" y="10088"/>
                    <a:pt x="10099" y="12880"/>
                    <a:pt x="6654" y="12880"/>
                  </a:cubicBezTo>
                  <a:cubicBezTo>
                    <a:pt x="3209" y="12880"/>
                    <a:pt x="417" y="10088"/>
                    <a:pt x="417" y="6643"/>
                  </a:cubicBezTo>
                  <a:cubicBezTo>
                    <a:pt x="417" y="3197"/>
                    <a:pt x="3209" y="405"/>
                    <a:pt x="6654" y="405"/>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
            <p:cNvSpPr/>
            <p:nvPr/>
          </p:nvSpPr>
          <p:spPr>
            <a:xfrm>
              <a:off x="3038500" y="4109275"/>
              <a:ext cx="44225" cy="44200"/>
            </a:xfrm>
            <a:custGeom>
              <a:rect b="b" l="l" r="r" t="t"/>
              <a:pathLst>
                <a:path extrusionOk="0" h="1768" w="1769">
                  <a:moveTo>
                    <a:pt x="890" y="0"/>
                  </a:moveTo>
                  <a:cubicBezTo>
                    <a:pt x="395" y="0"/>
                    <a:pt x="1" y="394"/>
                    <a:pt x="1" y="890"/>
                  </a:cubicBezTo>
                  <a:cubicBezTo>
                    <a:pt x="1" y="1374"/>
                    <a:pt x="395" y="1768"/>
                    <a:pt x="890" y="1768"/>
                  </a:cubicBezTo>
                  <a:cubicBezTo>
                    <a:pt x="1374" y="1768"/>
                    <a:pt x="1768" y="1374"/>
                    <a:pt x="1768" y="890"/>
                  </a:cubicBezTo>
                  <a:cubicBezTo>
                    <a:pt x="1768" y="394"/>
                    <a:pt x="1374" y="0"/>
                    <a:pt x="890"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
            <p:cNvSpPr/>
            <p:nvPr/>
          </p:nvSpPr>
          <p:spPr>
            <a:xfrm>
              <a:off x="3053700" y="4124175"/>
              <a:ext cx="14100" cy="14375"/>
            </a:xfrm>
            <a:custGeom>
              <a:rect b="b" l="l" r="r" t="t"/>
              <a:pathLst>
                <a:path extrusionOk="0" h="575" w="564">
                  <a:moveTo>
                    <a:pt x="282" y="1"/>
                  </a:moveTo>
                  <a:cubicBezTo>
                    <a:pt x="125" y="1"/>
                    <a:pt x="1" y="136"/>
                    <a:pt x="1" y="294"/>
                  </a:cubicBezTo>
                  <a:cubicBezTo>
                    <a:pt x="1" y="451"/>
                    <a:pt x="125" y="575"/>
                    <a:pt x="282" y="575"/>
                  </a:cubicBezTo>
                  <a:cubicBezTo>
                    <a:pt x="440" y="575"/>
                    <a:pt x="564" y="451"/>
                    <a:pt x="564" y="294"/>
                  </a:cubicBezTo>
                  <a:cubicBezTo>
                    <a:pt x="564" y="136"/>
                    <a:pt x="440" y="1"/>
                    <a:pt x="2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6"/>
          <p:cNvGrpSpPr/>
          <p:nvPr/>
        </p:nvGrpSpPr>
        <p:grpSpPr>
          <a:xfrm>
            <a:off x="5321357" y="918631"/>
            <a:ext cx="1449237" cy="1262575"/>
            <a:chOff x="2762400" y="3264900"/>
            <a:chExt cx="482725" cy="420550"/>
          </a:xfrm>
        </p:grpSpPr>
        <p:sp>
          <p:nvSpPr>
            <p:cNvPr id="540" name="Google Shape;540;p6"/>
            <p:cNvSpPr/>
            <p:nvPr/>
          </p:nvSpPr>
          <p:spPr>
            <a:xfrm>
              <a:off x="2788300" y="3384525"/>
              <a:ext cx="456825" cy="300925"/>
            </a:xfrm>
            <a:custGeom>
              <a:rect b="b" l="l" r="r" t="t"/>
              <a:pathLst>
                <a:path extrusionOk="0" h="12037" w="18273">
                  <a:moveTo>
                    <a:pt x="17653" y="0"/>
                  </a:moveTo>
                  <a:lnTo>
                    <a:pt x="0" y="1013"/>
                  </a:lnTo>
                  <a:lnTo>
                    <a:pt x="608" y="11506"/>
                  </a:lnTo>
                  <a:cubicBezTo>
                    <a:pt x="619" y="11807"/>
                    <a:pt x="866" y="12037"/>
                    <a:pt x="1154" y="12037"/>
                  </a:cubicBezTo>
                  <a:cubicBezTo>
                    <a:pt x="1167" y="12037"/>
                    <a:pt x="1180" y="12036"/>
                    <a:pt x="1194" y="12035"/>
                  </a:cubicBezTo>
                  <a:lnTo>
                    <a:pt x="17721" y="11089"/>
                  </a:lnTo>
                  <a:cubicBezTo>
                    <a:pt x="18036" y="11078"/>
                    <a:pt x="18272" y="10808"/>
                    <a:pt x="18250" y="10504"/>
                  </a:cubicBezTo>
                  <a:lnTo>
                    <a:pt x="17653"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
            <p:cNvSpPr/>
            <p:nvPr/>
          </p:nvSpPr>
          <p:spPr>
            <a:xfrm>
              <a:off x="2771125" y="3264900"/>
              <a:ext cx="459650" cy="122725"/>
            </a:xfrm>
            <a:custGeom>
              <a:rect b="b" l="l" r="r" t="t"/>
              <a:pathLst>
                <a:path extrusionOk="0" h="4909" w="18386">
                  <a:moveTo>
                    <a:pt x="18081" y="0"/>
                  </a:moveTo>
                  <a:lnTo>
                    <a:pt x="1" y="3130"/>
                  </a:lnTo>
                  <a:lnTo>
                    <a:pt x="316" y="4909"/>
                  </a:lnTo>
                  <a:lnTo>
                    <a:pt x="18385" y="1779"/>
                  </a:lnTo>
                  <a:lnTo>
                    <a:pt x="18081" y="0"/>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
            <p:cNvSpPr/>
            <p:nvPr/>
          </p:nvSpPr>
          <p:spPr>
            <a:xfrm>
              <a:off x="2824600" y="3329625"/>
              <a:ext cx="43650" cy="47025"/>
            </a:xfrm>
            <a:custGeom>
              <a:rect b="b" l="l" r="r" t="t"/>
              <a:pathLst>
                <a:path extrusionOk="0" h="1881" w="1746">
                  <a:moveTo>
                    <a:pt x="1003" y="1"/>
                  </a:moveTo>
                  <a:lnTo>
                    <a:pt x="1" y="170"/>
                  </a:lnTo>
                  <a:lnTo>
                    <a:pt x="744" y="1881"/>
                  </a:lnTo>
                  <a:lnTo>
                    <a:pt x="1746" y="1701"/>
                  </a:lnTo>
                  <a:lnTo>
                    <a:pt x="1003"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
            <p:cNvSpPr/>
            <p:nvPr/>
          </p:nvSpPr>
          <p:spPr>
            <a:xfrm>
              <a:off x="2891875" y="3317800"/>
              <a:ext cx="43375" cy="47050"/>
            </a:xfrm>
            <a:custGeom>
              <a:rect b="b" l="l" r="r" t="t"/>
              <a:pathLst>
                <a:path extrusionOk="0" h="1882" w="1735">
                  <a:moveTo>
                    <a:pt x="1002" y="1"/>
                  </a:moveTo>
                  <a:lnTo>
                    <a:pt x="0" y="181"/>
                  </a:lnTo>
                  <a:lnTo>
                    <a:pt x="732" y="1881"/>
                  </a:lnTo>
                  <a:lnTo>
                    <a:pt x="1734" y="1712"/>
                  </a:lnTo>
                  <a:lnTo>
                    <a:pt x="1002"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
            <p:cNvSpPr/>
            <p:nvPr/>
          </p:nvSpPr>
          <p:spPr>
            <a:xfrm>
              <a:off x="2958850" y="3306275"/>
              <a:ext cx="43650" cy="47025"/>
            </a:xfrm>
            <a:custGeom>
              <a:rect b="b" l="l" r="r" t="t"/>
              <a:pathLst>
                <a:path extrusionOk="0" h="1881" w="1746">
                  <a:moveTo>
                    <a:pt x="1003" y="0"/>
                  </a:moveTo>
                  <a:lnTo>
                    <a:pt x="1" y="169"/>
                  </a:lnTo>
                  <a:lnTo>
                    <a:pt x="744" y="1880"/>
                  </a:lnTo>
                  <a:lnTo>
                    <a:pt x="1746" y="1712"/>
                  </a:lnTo>
                  <a:lnTo>
                    <a:pt x="1003"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
            <p:cNvSpPr/>
            <p:nvPr/>
          </p:nvSpPr>
          <p:spPr>
            <a:xfrm>
              <a:off x="3026125" y="3294725"/>
              <a:ext cx="43375" cy="47025"/>
            </a:xfrm>
            <a:custGeom>
              <a:rect b="b" l="l" r="r" t="t"/>
              <a:pathLst>
                <a:path extrusionOk="0" h="1881" w="1735">
                  <a:moveTo>
                    <a:pt x="1002" y="1"/>
                  </a:moveTo>
                  <a:lnTo>
                    <a:pt x="0" y="170"/>
                  </a:lnTo>
                  <a:lnTo>
                    <a:pt x="732" y="1881"/>
                  </a:lnTo>
                  <a:lnTo>
                    <a:pt x="1734" y="1701"/>
                  </a:lnTo>
                  <a:lnTo>
                    <a:pt x="1002"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
            <p:cNvSpPr/>
            <p:nvPr/>
          </p:nvSpPr>
          <p:spPr>
            <a:xfrm>
              <a:off x="3093100" y="3282900"/>
              <a:ext cx="43650" cy="47025"/>
            </a:xfrm>
            <a:custGeom>
              <a:rect b="b" l="l" r="r" t="t"/>
              <a:pathLst>
                <a:path extrusionOk="0" h="1881" w="1746">
                  <a:moveTo>
                    <a:pt x="1003" y="1"/>
                  </a:moveTo>
                  <a:lnTo>
                    <a:pt x="1" y="181"/>
                  </a:lnTo>
                  <a:lnTo>
                    <a:pt x="744" y="1881"/>
                  </a:lnTo>
                  <a:lnTo>
                    <a:pt x="1746" y="1712"/>
                  </a:lnTo>
                  <a:lnTo>
                    <a:pt x="1003"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
            <p:cNvSpPr/>
            <p:nvPr/>
          </p:nvSpPr>
          <p:spPr>
            <a:xfrm>
              <a:off x="3160375" y="3271375"/>
              <a:ext cx="43650" cy="47025"/>
            </a:xfrm>
            <a:custGeom>
              <a:rect b="b" l="l" r="r" t="t"/>
              <a:pathLst>
                <a:path extrusionOk="0" h="1881" w="1746">
                  <a:moveTo>
                    <a:pt x="1003" y="0"/>
                  </a:moveTo>
                  <a:lnTo>
                    <a:pt x="1" y="169"/>
                  </a:lnTo>
                  <a:lnTo>
                    <a:pt x="744" y="1880"/>
                  </a:lnTo>
                  <a:lnTo>
                    <a:pt x="1746" y="1712"/>
                  </a:lnTo>
                  <a:lnTo>
                    <a:pt x="1003"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
            <p:cNvSpPr/>
            <p:nvPr/>
          </p:nvSpPr>
          <p:spPr>
            <a:xfrm>
              <a:off x="2778450" y="3355250"/>
              <a:ext cx="460475" cy="71500"/>
            </a:xfrm>
            <a:custGeom>
              <a:rect b="b" l="l" r="r" t="t"/>
              <a:pathLst>
                <a:path extrusionOk="0" h="2860" w="18419">
                  <a:moveTo>
                    <a:pt x="18317" y="0"/>
                  </a:moveTo>
                  <a:lnTo>
                    <a:pt x="0" y="1047"/>
                  </a:lnTo>
                  <a:lnTo>
                    <a:pt x="102" y="2860"/>
                  </a:lnTo>
                  <a:lnTo>
                    <a:pt x="18419" y="1813"/>
                  </a:lnTo>
                  <a:lnTo>
                    <a:pt x="18317" y="0"/>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
            <p:cNvSpPr/>
            <p:nvPr/>
          </p:nvSpPr>
          <p:spPr>
            <a:xfrm>
              <a:off x="2832200" y="3377200"/>
              <a:ext cx="38875" cy="45900"/>
            </a:xfrm>
            <a:custGeom>
              <a:rect b="b" l="l" r="r" t="t"/>
              <a:pathLst>
                <a:path extrusionOk="0" h="1836" w="1555">
                  <a:moveTo>
                    <a:pt x="1014" y="0"/>
                  </a:moveTo>
                  <a:lnTo>
                    <a:pt x="1" y="57"/>
                  </a:lnTo>
                  <a:lnTo>
                    <a:pt x="541" y="1835"/>
                  </a:lnTo>
                  <a:lnTo>
                    <a:pt x="1554" y="1779"/>
                  </a:lnTo>
                  <a:lnTo>
                    <a:pt x="1014"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
            <p:cNvSpPr/>
            <p:nvPr/>
          </p:nvSpPr>
          <p:spPr>
            <a:xfrm>
              <a:off x="2900025" y="3373250"/>
              <a:ext cx="38875" cy="45900"/>
            </a:xfrm>
            <a:custGeom>
              <a:rect b="b" l="l" r="r" t="t"/>
              <a:pathLst>
                <a:path extrusionOk="0" h="1836" w="1555">
                  <a:moveTo>
                    <a:pt x="1025" y="1"/>
                  </a:moveTo>
                  <a:lnTo>
                    <a:pt x="1" y="57"/>
                  </a:lnTo>
                  <a:lnTo>
                    <a:pt x="541" y="1836"/>
                  </a:lnTo>
                  <a:lnTo>
                    <a:pt x="1554" y="1780"/>
                  </a:lnTo>
                  <a:lnTo>
                    <a:pt x="1025"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
            <p:cNvSpPr/>
            <p:nvPr/>
          </p:nvSpPr>
          <p:spPr>
            <a:xfrm>
              <a:off x="2968150" y="3369325"/>
              <a:ext cx="38850" cy="45900"/>
            </a:xfrm>
            <a:custGeom>
              <a:rect b="b" l="l" r="r" t="t"/>
              <a:pathLst>
                <a:path extrusionOk="0" h="1836" w="1554">
                  <a:moveTo>
                    <a:pt x="1014" y="0"/>
                  </a:moveTo>
                  <a:lnTo>
                    <a:pt x="0" y="56"/>
                  </a:lnTo>
                  <a:lnTo>
                    <a:pt x="541" y="1835"/>
                  </a:lnTo>
                  <a:lnTo>
                    <a:pt x="1554" y="1779"/>
                  </a:lnTo>
                  <a:lnTo>
                    <a:pt x="1014"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
            <p:cNvSpPr/>
            <p:nvPr/>
          </p:nvSpPr>
          <p:spPr>
            <a:xfrm>
              <a:off x="3036250" y="3365375"/>
              <a:ext cx="38875" cy="45900"/>
            </a:xfrm>
            <a:custGeom>
              <a:rect b="b" l="l" r="r" t="t"/>
              <a:pathLst>
                <a:path extrusionOk="0" h="1836" w="1555">
                  <a:moveTo>
                    <a:pt x="1014" y="1"/>
                  </a:moveTo>
                  <a:lnTo>
                    <a:pt x="1" y="57"/>
                  </a:lnTo>
                  <a:lnTo>
                    <a:pt x="541" y="1836"/>
                  </a:lnTo>
                  <a:lnTo>
                    <a:pt x="1554" y="1779"/>
                  </a:lnTo>
                  <a:lnTo>
                    <a:pt x="1014"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
            <p:cNvSpPr/>
            <p:nvPr/>
          </p:nvSpPr>
          <p:spPr>
            <a:xfrm>
              <a:off x="3104375" y="3361425"/>
              <a:ext cx="38850" cy="46200"/>
            </a:xfrm>
            <a:custGeom>
              <a:rect b="b" l="l" r="r" t="t"/>
              <a:pathLst>
                <a:path extrusionOk="0" h="1848" w="1554">
                  <a:moveTo>
                    <a:pt x="1014" y="1"/>
                  </a:moveTo>
                  <a:lnTo>
                    <a:pt x="0" y="57"/>
                  </a:lnTo>
                  <a:lnTo>
                    <a:pt x="541" y="1847"/>
                  </a:lnTo>
                  <a:lnTo>
                    <a:pt x="1554" y="1780"/>
                  </a:lnTo>
                  <a:lnTo>
                    <a:pt x="1014"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
            <p:cNvSpPr/>
            <p:nvPr/>
          </p:nvSpPr>
          <p:spPr>
            <a:xfrm>
              <a:off x="3172475" y="3357775"/>
              <a:ext cx="38875" cy="45900"/>
            </a:xfrm>
            <a:custGeom>
              <a:rect b="b" l="l" r="r" t="t"/>
              <a:pathLst>
                <a:path extrusionOk="0" h="1836" w="1555">
                  <a:moveTo>
                    <a:pt x="1014" y="1"/>
                  </a:moveTo>
                  <a:lnTo>
                    <a:pt x="1" y="57"/>
                  </a:lnTo>
                  <a:lnTo>
                    <a:pt x="530" y="1836"/>
                  </a:lnTo>
                  <a:lnTo>
                    <a:pt x="1554" y="1779"/>
                  </a:lnTo>
                  <a:lnTo>
                    <a:pt x="1014" y="1"/>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
            <p:cNvSpPr/>
            <p:nvPr/>
          </p:nvSpPr>
          <p:spPr>
            <a:xfrm>
              <a:off x="2762400" y="3329625"/>
              <a:ext cx="67575" cy="101375"/>
            </a:xfrm>
            <a:custGeom>
              <a:rect b="b" l="l" r="r" t="t"/>
              <a:pathLst>
                <a:path extrusionOk="0" h="4055" w="2703">
                  <a:moveTo>
                    <a:pt x="2331" y="1"/>
                  </a:moveTo>
                  <a:lnTo>
                    <a:pt x="338" y="248"/>
                  </a:lnTo>
                  <a:cubicBezTo>
                    <a:pt x="147" y="271"/>
                    <a:pt x="1" y="440"/>
                    <a:pt x="12" y="642"/>
                  </a:cubicBezTo>
                  <a:lnTo>
                    <a:pt x="226" y="3705"/>
                  </a:lnTo>
                  <a:cubicBezTo>
                    <a:pt x="237" y="3901"/>
                    <a:pt x="405" y="4054"/>
                    <a:pt x="599" y="4054"/>
                  </a:cubicBezTo>
                  <a:cubicBezTo>
                    <a:pt x="606" y="4054"/>
                    <a:pt x="613" y="4054"/>
                    <a:pt x="620" y="4054"/>
                  </a:cubicBezTo>
                  <a:lnTo>
                    <a:pt x="2703" y="3952"/>
                  </a:lnTo>
                  <a:lnTo>
                    <a:pt x="2331" y="1"/>
                  </a:ln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
            <p:cNvSpPr/>
            <p:nvPr/>
          </p:nvSpPr>
          <p:spPr>
            <a:xfrm>
              <a:off x="2784075" y="3394075"/>
              <a:ext cx="22550" cy="17475"/>
            </a:xfrm>
            <a:custGeom>
              <a:rect b="b" l="l" r="r" t="t"/>
              <a:pathLst>
                <a:path extrusionOk="0" h="699" w="902">
                  <a:moveTo>
                    <a:pt x="451" y="1"/>
                  </a:moveTo>
                  <a:cubicBezTo>
                    <a:pt x="0" y="1"/>
                    <a:pt x="0" y="699"/>
                    <a:pt x="451" y="699"/>
                  </a:cubicBezTo>
                  <a:cubicBezTo>
                    <a:pt x="901" y="699"/>
                    <a:pt x="901" y="1"/>
                    <a:pt x="4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
            <p:cNvSpPr/>
            <p:nvPr/>
          </p:nvSpPr>
          <p:spPr>
            <a:xfrm>
              <a:off x="2781550" y="3351300"/>
              <a:ext cx="22525" cy="17475"/>
            </a:xfrm>
            <a:custGeom>
              <a:rect b="b" l="l" r="r" t="t"/>
              <a:pathLst>
                <a:path extrusionOk="0" h="699" w="901">
                  <a:moveTo>
                    <a:pt x="450" y="1"/>
                  </a:moveTo>
                  <a:cubicBezTo>
                    <a:pt x="0" y="1"/>
                    <a:pt x="0" y="699"/>
                    <a:pt x="450" y="699"/>
                  </a:cubicBezTo>
                  <a:cubicBezTo>
                    <a:pt x="901" y="699"/>
                    <a:pt x="901" y="1"/>
                    <a:pt x="4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
            <p:cNvSpPr/>
            <p:nvPr/>
          </p:nvSpPr>
          <p:spPr>
            <a:xfrm>
              <a:off x="2804900" y="3448125"/>
              <a:ext cx="409550" cy="23375"/>
            </a:xfrm>
            <a:custGeom>
              <a:rect b="b" l="l" r="r" t="t"/>
              <a:pathLst>
                <a:path extrusionOk="0" fill="none" h="935" w="16382">
                  <a:moveTo>
                    <a:pt x="1" y="935"/>
                  </a:moveTo>
                  <a:lnTo>
                    <a:pt x="16381" y="0"/>
                  </a:lnTo>
                </a:path>
              </a:pathLst>
            </a:custGeom>
            <a:noFill/>
            <a:ln cap="flat" cmpd="sng" w="9525">
              <a:solidFill>
                <a:schemeClr val="lt1"/>
              </a:solidFill>
              <a:prstDash val="solid"/>
              <a:miter lim="1125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
            <p:cNvSpPr/>
            <p:nvPr/>
          </p:nvSpPr>
          <p:spPr>
            <a:xfrm>
              <a:off x="2811650" y="3569150"/>
              <a:ext cx="409825" cy="23375"/>
            </a:xfrm>
            <a:custGeom>
              <a:rect b="b" l="l" r="r" t="t"/>
              <a:pathLst>
                <a:path extrusionOk="0" fill="none" h="935" w="16393">
                  <a:moveTo>
                    <a:pt x="1" y="935"/>
                  </a:moveTo>
                  <a:lnTo>
                    <a:pt x="16393" y="1"/>
                  </a:lnTo>
                </a:path>
              </a:pathLst>
            </a:custGeom>
            <a:noFill/>
            <a:ln cap="flat" cmpd="sng" w="9525">
              <a:solidFill>
                <a:schemeClr val="lt1"/>
              </a:solidFill>
              <a:prstDash val="solid"/>
              <a:miter lim="1125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
            <p:cNvSpPr/>
            <p:nvPr/>
          </p:nvSpPr>
          <p:spPr>
            <a:xfrm>
              <a:off x="3008675" y="3459950"/>
              <a:ext cx="7050" cy="121050"/>
            </a:xfrm>
            <a:custGeom>
              <a:rect b="b" l="l" r="r" t="t"/>
              <a:pathLst>
                <a:path extrusionOk="0" fill="none" h="4842" w="282">
                  <a:moveTo>
                    <a:pt x="0" y="0"/>
                  </a:moveTo>
                  <a:lnTo>
                    <a:pt x="282" y="4841"/>
                  </a:lnTo>
                </a:path>
              </a:pathLst>
            </a:custGeom>
            <a:noFill/>
            <a:ln cap="flat" cmpd="sng" w="9525">
              <a:solidFill>
                <a:schemeClr val="lt1"/>
              </a:solidFill>
              <a:prstDash val="solid"/>
              <a:miter lim="1125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
          <p:cNvSpPr txBox="1"/>
          <p:nvPr>
            <p:ph idx="1" type="body"/>
          </p:nvPr>
        </p:nvSpPr>
        <p:spPr>
          <a:xfrm>
            <a:off x="3442850" y="663788"/>
            <a:ext cx="5502300" cy="331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400"/>
              <a:buNone/>
            </a:pPr>
            <a:r>
              <a:rPr lang="en-US" sz="1300">
                <a:solidFill>
                  <a:srgbClr val="000000"/>
                </a:solidFill>
                <a:latin typeface="Playfair Display ExtraBold"/>
                <a:ea typeface="Playfair Display ExtraBold"/>
                <a:cs typeface="Playfair Display ExtraBold"/>
                <a:sym typeface="Playfair Display ExtraBold"/>
              </a:rPr>
              <a:t>Netflix Data</a:t>
            </a:r>
            <a:endParaRPr sz="1300">
              <a:solidFill>
                <a:srgbClr val="000000"/>
              </a:solidFill>
              <a:latin typeface="Playfair Display ExtraBold"/>
              <a:ea typeface="Playfair Display ExtraBold"/>
              <a:cs typeface="Playfair Display ExtraBold"/>
              <a:sym typeface="Playfair Display ExtraBold"/>
            </a:endParaRPr>
          </a:p>
          <a:p>
            <a:pPr indent="-311150" lvl="0" marL="457200" rtl="0" algn="just">
              <a:lnSpc>
                <a:spcPct val="115000"/>
              </a:lnSpc>
              <a:spcBef>
                <a:spcPts val="1200"/>
              </a:spcBef>
              <a:spcAft>
                <a:spcPts val="0"/>
              </a:spcAft>
              <a:buClr>
                <a:srgbClr val="000000"/>
              </a:buClr>
              <a:buSzPts val="1300"/>
              <a:buFont typeface="Arial"/>
              <a:buChar char="❏"/>
            </a:pPr>
            <a:r>
              <a:rPr lang="en-US" sz="1300">
                <a:solidFill>
                  <a:srgbClr val="000000"/>
                </a:solidFill>
                <a:latin typeface="Playfair Display ExtraBold"/>
                <a:ea typeface="Playfair Display ExtraBold"/>
                <a:cs typeface="Playfair Display ExtraBold"/>
                <a:sym typeface="Playfair Display ExtraBold"/>
              </a:rPr>
              <a:t>Description: </a:t>
            </a:r>
            <a:r>
              <a:rPr lang="en-US" sz="1300"/>
              <a:t>We utilized Netflix's publicly available dataset, which includes ratings,title, and metadata for a vast collection of movies and TV shows.</a:t>
            </a:r>
            <a:endParaRPr sz="1300">
              <a:solidFill>
                <a:srgbClr val="000000"/>
              </a:solidFill>
              <a:latin typeface="Playfair Display"/>
              <a:ea typeface="Playfair Display"/>
              <a:cs typeface="Playfair Display"/>
              <a:sym typeface="Playfair Display"/>
            </a:endParaRPr>
          </a:p>
          <a:p>
            <a:pPr indent="0" lvl="0" marL="0" rtl="0" algn="just">
              <a:lnSpc>
                <a:spcPct val="115000"/>
              </a:lnSpc>
              <a:spcBef>
                <a:spcPts val="1200"/>
              </a:spcBef>
              <a:spcAft>
                <a:spcPts val="0"/>
              </a:spcAft>
              <a:buSzPts val="1400"/>
              <a:buNone/>
            </a:pPr>
            <a:r>
              <a:rPr b="1" lang="en-US" sz="1300">
                <a:solidFill>
                  <a:srgbClr val="000000"/>
                </a:solidFill>
                <a:latin typeface="Playfair Display"/>
                <a:ea typeface="Playfair Display"/>
                <a:cs typeface="Playfair Display"/>
                <a:sym typeface="Playfair Display"/>
              </a:rPr>
              <a:t>Disney+ Data</a:t>
            </a:r>
            <a:endParaRPr b="1" sz="1300">
              <a:solidFill>
                <a:srgbClr val="000000"/>
              </a:solidFill>
              <a:latin typeface="Playfair Display"/>
              <a:ea typeface="Playfair Display"/>
              <a:cs typeface="Playfair Display"/>
              <a:sym typeface="Playfair Display"/>
            </a:endParaRPr>
          </a:p>
          <a:p>
            <a:pPr indent="-298450" lvl="0" marL="457200" rtl="0" algn="just">
              <a:lnSpc>
                <a:spcPct val="115000"/>
              </a:lnSpc>
              <a:spcBef>
                <a:spcPts val="1200"/>
              </a:spcBef>
              <a:spcAft>
                <a:spcPts val="0"/>
              </a:spcAft>
              <a:buClr>
                <a:srgbClr val="000000"/>
              </a:buClr>
              <a:buSzPts val="1100"/>
              <a:buFont typeface="Arial"/>
              <a:buChar char="❏"/>
            </a:pPr>
            <a:r>
              <a:rPr b="1" lang="en-US" sz="1300">
                <a:solidFill>
                  <a:srgbClr val="000000"/>
                </a:solidFill>
                <a:latin typeface="Playfair Display"/>
                <a:ea typeface="Playfair Display"/>
                <a:cs typeface="Playfair Display"/>
                <a:sym typeface="Playfair Display"/>
              </a:rPr>
              <a:t>Description</a:t>
            </a:r>
            <a:r>
              <a:rPr lang="en-US" sz="1100">
                <a:solidFill>
                  <a:srgbClr val="000000"/>
                </a:solidFill>
                <a:latin typeface="Playfair Display"/>
                <a:ea typeface="Playfair Display"/>
                <a:cs typeface="Playfair Display"/>
                <a:sym typeface="Playfair Display"/>
              </a:rPr>
              <a:t>:</a:t>
            </a:r>
            <a:r>
              <a:rPr lang="en-US" sz="1300">
                <a:solidFill>
                  <a:srgbClr val="000000"/>
                </a:solidFill>
                <a:latin typeface="Playfair Display"/>
                <a:ea typeface="Playfair Display"/>
                <a:cs typeface="Playfair Display"/>
                <a:sym typeface="Playfair Display"/>
              </a:rPr>
              <a:t> </a:t>
            </a:r>
            <a:r>
              <a:rPr lang="en-US" sz="1300"/>
              <a:t>Similar to Netflix, we accessed Disney+'s public dataset, focusing on Disney-owned content, including Marvel, Pixar, Star Wars, and more.</a:t>
            </a:r>
            <a:r>
              <a:rPr lang="en-US" sz="1200">
                <a:solidFill>
                  <a:srgbClr val="000000"/>
                </a:solidFill>
                <a:latin typeface="Playfair Display"/>
                <a:ea typeface="Playfair Display"/>
                <a:cs typeface="Playfair Display"/>
                <a:sym typeface="Playfair Display"/>
              </a:rPr>
              <a:t> </a:t>
            </a:r>
            <a:endParaRPr sz="1200">
              <a:solidFill>
                <a:srgbClr val="000000"/>
              </a:solidFill>
              <a:latin typeface="Playfair Display"/>
              <a:ea typeface="Playfair Display"/>
              <a:cs typeface="Playfair Display"/>
              <a:sym typeface="Playfair Display"/>
            </a:endParaRPr>
          </a:p>
          <a:p>
            <a:pPr indent="0" lvl="0" marL="0" rtl="0" algn="just">
              <a:lnSpc>
                <a:spcPct val="115000"/>
              </a:lnSpc>
              <a:spcBef>
                <a:spcPts val="1200"/>
              </a:spcBef>
              <a:spcAft>
                <a:spcPts val="0"/>
              </a:spcAft>
              <a:buSzPts val="1400"/>
              <a:buNone/>
            </a:pPr>
            <a:r>
              <a:rPr b="1" lang="en-US" sz="1300">
                <a:solidFill>
                  <a:srgbClr val="000000"/>
                </a:solidFill>
                <a:latin typeface="Playfair Display"/>
                <a:ea typeface="Playfair Display"/>
                <a:cs typeface="Playfair Display"/>
                <a:sym typeface="Playfair Display"/>
              </a:rPr>
              <a:t>TMDB (The Movie Database) API</a:t>
            </a:r>
            <a:endParaRPr b="1" sz="1300">
              <a:solidFill>
                <a:srgbClr val="000000"/>
              </a:solidFill>
              <a:latin typeface="Playfair Display"/>
              <a:ea typeface="Playfair Display"/>
              <a:cs typeface="Playfair Display"/>
              <a:sym typeface="Playfair Display"/>
            </a:endParaRPr>
          </a:p>
          <a:p>
            <a:pPr indent="-298450" lvl="0" marL="457200" rtl="0" algn="just">
              <a:lnSpc>
                <a:spcPct val="115000"/>
              </a:lnSpc>
              <a:spcBef>
                <a:spcPts val="1200"/>
              </a:spcBef>
              <a:spcAft>
                <a:spcPts val="0"/>
              </a:spcAft>
              <a:buClr>
                <a:srgbClr val="000000"/>
              </a:buClr>
              <a:buSzPts val="1100"/>
              <a:buFont typeface="Arial"/>
              <a:buChar char="❏"/>
            </a:pPr>
            <a:r>
              <a:rPr b="1" lang="en-US" sz="1300">
                <a:solidFill>
                  <a:srgbClr val="000000"/>
                </a:solidFill>
                <a:latin typeface="Playfair Display"/>
                <a:ea typeface="Playfair Display"/>
                <a:cs typeface="Playfair Display"/>
                <a:sym typeface="Playfair Display"/>
              </a:rPr>
              <a:t>Description</a:t>
            </a:r>
            <a:r>
              <a:rPr lang="en-US" sz="1100">
                <a:solidFill>
                  <a:srgbClr val="000000"/>
                </a:solidFill>
                <a:latin typeface="Playfair Display"/>
                <a:ea typeface="Playfair Display"/>
                <a:cs typeface="Playfair Display"/>
                <a:sym typeface="Playfair Display"/>
              </a:rPr>
              <a:t>:</a:t>
            </a:r>
            <a:r>
              <a:rPr lang="en-US" sz="1300"/>
              <a:t> To enrich our dataset with additional information, we leveraged the TMDB API to obtain detailed metadata such as genres, posters, overviews, and ratings and Trailers for movies and TV shows.</a:t>
            </a:r>
            <a:endParaRPr sz="1300"/>
          </a:p>
          <a:p>
            <a:pPr indent="0" lvl="0" marL="0" rtl="0" algn="l">
              <a:lnSpc>
                <a:spcPct val="115000"/>
              </a:lnSpc>
              <a:spcBef>
                <a:spcPts val="1200"/>
              </a:spcBef>
              <a:spcAft>
                <a:spcPts val="0"/>
              </a:spcAft>
              <a:buSzPts val="1400"/>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Clr>
                <a:srgbClr val="273D40"/>
              </a:buClr>
              <a:buSzPts val="600"/>
              <a:buFont typeface="Arial"/>
              <a:buNone/>
            </a:pPr>
            <a:r>
              <a:t/>
            </a:r>
            <a:endParaRPr/>
          </a:p>
        </p:txBody>
      </p:sp>
      <p:cxnSp>
        <p:nvCxnSpPr>
          <p:cNvPr id="566" name="Google Shape;566;p7"/>
          <p:cNvCxnSpPr/>
          <p:nvPr/>
        </p:nvCxnSpPr>
        <p:spPr>
          <a:xfrm>
            <a:off x="72432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567" name="Google Shape;567;p7"/>
          <p:cNvCxnSpPr/>
          <p:nvPr/>
        </p:nvCxnSpPr>
        <p:spPr>
          <a:xfrm>
            <a:off x="723347" y="2132028"/>
            <a:ext cx="2719500" cy="0"/>
          </a:xfrm>
          <a:prstGeom prst="straightConnector1">
            <a:avLst/>
          </a:prstGeom>
          <a:noFill/>
          <a:ln cap="flat" cmpd="sng" w="9525">
            <a:solidFill>
              <a:schemeClr val="dk1"/>
            </a:solidFill>
            <a:prstDash val="solid"/>
            <a:round/>
            <a:headEnd len="sm" w="sm" type="none"/>
            <a:tailEnd len="sm" w="sm" type="none"/>
          </a:ln>
        </p:spPr>
      </p:cxnSp>
      <p:grpSp>
        <p:nvGrpSpPr>
          <p:cNvPr id="568" name="Google Shape;568;p7"/>
          <p:cNvGrpSpPr/>
          <p:nvPr/>
        </p:nvGrpSpPr>
        <p:grpSpPr>
          <a:xfrm rot="5400000">
            <a:off x="8568937" y="-84044"/>
            <a:ext cx="186223" cy="659096"/>
            <a:chOff x="4714575" y="2942350"/>
            <a:chExt cx="46450" cy="164400"/>
          </a:xfrm>
        </p:grpSpPr>
        <p:sp>
          <p:nvSpPr>
            <p:cNvPr id="569" name="Google Shape;569;p7"/>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7"/>
          <p:cNvGrpSpPr/>
          <p:nvPr/>
        </p:nvGrpSpPr>
        <p:grpSpPr>
          <a:xfrm>
            <a:off x="60379" y="1347392"/>
            <a:ext cx="2560434" cy="561594"/>
            <a:chOff x="2871050" y="2458250"/>
            <a:chExt cx="1107550" cy="242925"/>
          </a:xfrm>
        </p:grpSpPr>
        <p:sp>
          <p:nvSpPr>
            <p:cNvPr id="580" name="Google Shape;580;p7"/>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 name="Google Shape;583;p7"/>
          <p:cNvSpPr/>
          <p:nvPr/>
        </p:nvSpPr>
        <p:spPr>
          <a:xfrm>
            <a:off x="460853" y="245255"/>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7"/>
          <p:cNvPicPr preferRelativeResize="0"/>
          <p:nvPr/>
        </p:nvPicPr>
        <p:blipFill rotWithShape="1">
          <a:blip r:embed="rId3">
            <a:alphaModFix/>
          </a:blip>
          <a:srcRect b="0" l="0" r="0" t="0"/>
          <a:stretch/>
        </p:blipFill>
        <p:spPr>
          <a:xfrm>
            <a:off x="970993" y="2132028"/>
            <a:ext cx="2225187" cy="2615502"/>
          </a:xfrm>
          <a:prstGeom prst="rect">
            <a:avLst/>
          </a:prstGeom>
          <a:noFill/>
          <a:ln>
            <a:noFill/>
          </a:ln>
        </p:spPr>
      </p:pic>
      <p:pic>
        <p:nvPicPr>
          <p:cNvPr id="585" name="Google Shape;585;p7"/>
          <p:cNvPicPr preferRelativeResize="0"/>
          <p:nvPr/>
        </p:nvPicPr>
        <p:blipFill rotWithShape="1">
          <a:blip r:embed="rId4">
            <a:alphaModFix/>
          </a:blip>
          <a:srcRect b="0" l="0" r="0" t="0"/>
          <a:stretch/>
        </p:blipFill>
        <p:spPr>
          <a:xfrm>
            <a:off x="5051075" y="612508"/>
            <a:ext cx="1449850" cy="477175"/>
          </a:xfrm>
          <a:prstGeom prst="rect">
            <a:avLst/>
          </a:prstGeom>
          <a:noFill/>
          <a:ln>
            <a:noFill/>
          </a:ln>
        </p:spPr>
      </p:pic>
      <p:pic>
        <p:nvPicPr>
          <p:cNvPr id="586" name="Google Shape;586;p7"/>
          <p:cNvPicPr preferRelativeResize="0"/>
          <p:nvPr/>
        </p:nvPicPr>
        <p:blipFill rotWithShape="1">
          <a:blip r:embed="rId5">
            <a:alphaModFix/>
          </a:blip>
          <a:srcRect b="0" l="0" r="0" t="0"/>
          <a:stretch/>
        </p:blipFill>
        <p:spPr>
          <a:xfrm>
            <a:off x="5086925" y="1855129"/>
            <a:ext cx="1378150" cy="760750"/>
          </a:xfrm>
          <a:prstGeom prst="rect">
            <a:avLst/>
          </a:prstGeom>
          <a:noFill/>
          <a:ln>
            <a:noFill/>
          </a:ln>
        </p:spPr>
      </p:pic>
      <p:sp>
        <p:nvSpPr>
          <p:cNvPr id="587" name="Google Shape;587;p7"/>
          <p:cNvSpPr txBox="1"/>
          <p:nvPr/>
        </p:nvSpPr>
        <p:spPr>
          <a:xfrm>
            <a:off x="723347" y="771392"/>
            <a:ext cx="27195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Playfair Display ExtraBold"/>
              <a:buNone/>
            </a:pPr>
            <a:r>
              <a:rPr b="0" i="0" lang="en-US" sz="2800" u="none" cap="none" strike="noStrike">
                <a:solidFill>
                  <a:schemeClr val="dk1"/>
                </a:solidFill>
                <a:latin typeface="Playfair Display ExtraBold"/>
                <a:ea typeface="Playfair Display ExtraBold"/>
                <a:cs typeface="Playfair Display ExtraBold"/>
                <a:sym typeface="Playfair Display ExtraBold"/>
              </a:rPr>
              <a:t>Data sources </a:t>
            </a:r>
            <a:endParaRPr b="0" i="0" sz="2800" u="none" cap="none" strike="noStrike">
              <a:solidFill>
                <a:schemeClr val="dk1"/>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500"/>
              <a:t>Challenges faced in data collection and solution</a:t>
            </a:r>
            <a:endParaRPr sz="2500"/>
          </a:p>
          <a:p>
            <a:pPr indent="0" lvl="0" marL="0" rtl="0" algn="l">
              <a:lnSpc>
                <a:spcPct val="100000"/>
              </a:lnSpc>
              <a:spcBef>
                <a:spcPts val="0"/>
              </a:spcBef>
              <a:spcAft>
                <a:spcPts val="0"/>
              </a:spcAft>
              <a:buSzPts val="2800"/>
              <a:buNone/>
            </a:pPr>
            <a:r>
              <a:t/>
            </a:r>
            <a:endParaRPr sz="2700"/>
          </a:p>
        </p:txBody>
      </p:sp>
      <p:cxnSp>
        <p:nvCxnSpPr>
          <p:cNvPr id="593" name="Google Shape;593;p8"/>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grpSp>
        <p:nvGrpSpPr>
          <p:cNvPr id="594" name="Google Shape;594;p8"/>
          <p:cNvGrpSpPr/>
          <p:nvPr/>
        </p:nvGrpSpPr>
        <p:grpSpPr>
          <a:xfrm>
            <a:off x="-682889" y="4410077"/>
            <a:ext cx="2560434" cy="561594"/>
            <a:chOff x="2871050" y="2458250"/>
            <a:chExt cx="1107550" cy="242925"/>
          </a:xfrm>
        </p:grpSpPr>
        <p:sp>
          <p:nvSpPr>
            <p:cNvPr id="595" name="Google Shape;595;p8"/>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8"/>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8"/>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8" name="Google Shape;598;p8"/>
          <p:cNvSpPr txBox="1"/>
          <p:nvPr>
            <p:ph idx="2" type="subTitle"/>
          </p:nvPr>
        </p:nvSpPr>
        <p:spPr>
          <a:xfrm>
            <a:off x="425751" y="1340850"/>
            <a:ext cx="3580800" cy="447300"/>
          </a:xfrm>
          <a:prstGeom prst="rect">
            <a:avLst/>
          </a:prstGeom>
          <a:noFill/>
          <a:ln>
            <a:noFill/>
          </a:ln>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a:t>Handling Duplicates</a:t>
            </a:r>
            <a:endParaRPr/>
          </a:p>
        </p:txBody>
      </p:sp>
      <p:sp>
        <p:nvSpPr>
          <p:cNvPr id="599" name="Google Shape;599;p8"/>
          <p:cNvSpPr txBox="1"/>
          <p:nvPr/>
        </p:nvSpPr>
        <p:spPr>
          <a:xfrm>
            <a:off x="359000" y="1788150"/>
            <a:ext cx="7928100" cy="1888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Playfair Display ExtraBold"/>
              <a:buChar char="❏"/>
            </a:pPr>
            <a:r>
              <a:rPr b="0" i="0" lang="en-US" sz="1500" u="none" cap="none" strike="noStrike">
                <a:solidFill>
                  <a:srgbClr val="000000"/>
                </a:solidFill>
                <a:latin typeface="Playfair Display ExtraBold"/>
                <a:ea typeface="Playfair Display ExtraBold"/>
                <a:cs typeface="Playfair Display ExtraBold"/>
                <a:sym typeface="Playfair Display ExtraBold"/>
              </a:rPr>
              <a:t>Removed Duplicates</a:t>
            </a:r>
            <a:r>
              <a:rPr b="0" i="0" lang="en-US" sz="1100" u="none" cap="none" strike="noStrike">
                <a:solidFill>
                  <a:srgbClr val="000000"/>
                </a:solidFill>
                <a:latin typeface="Playfair Display ExtraBold"/>
                <a:ea typeface="Playfair Display ExtraBold"/>
                <a:cs typeface="Playfair Display ExtraBold"/>
                <a:sym typeface="Playfair Display ExtraBold"/>
              </a:rPr>
              <a:t>:</a:t>
            </a:r>
            <a:endParaRPr b="0" i="0" sz="1100" u="none" cap="none" strike="noStrike">
              <a:solidFill>
                <a:srgbClr val="000000"/>
              </a:solidFill>
              <a:latin typeface="Playfair Display ExtraBold"/>
              <a:ea typeface="Playfair Display ExtraBold"/>
              <a:cs typeface="Playfair Display ExtraBold"/>
              <a:sym typeface="Playfair Display ExtraBold"/>
            </a:endParaRPr>
          </a:p>
          <a:p>
            <a:pPr indent="0" lvl="0" marL="457200" marR="0" rtl="0" algn="l">
              <a:lnSpc>
                <a:spcPct val="115000"/>
              </a:lnSpc>
              <a:spcBef>
                <a:spcPts val="12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Detected and removed duplicate content based on title, release year, rating and we find there </a:t>
            </a:r>
            <a:r>
              <a:rPr b="1" i="0" lang="en-US" sz="1400" u="none" cap="none" strike="noStrike">
                <a:solidFill>
                  <a:schemeClr val="dk1"/>
                </a:solidFill>
                <a:latin typeface="Montserrat"/>
                <a:ea typeface="Montserrat"/>
                <a:cs typeface="Montserrat"/>
                <a:sym typeface="Montserrat"/>
              </a:rPr>
              <a:t>are 23 rows that Duplicated Then Drop Them</a:t>
            </a:r>
            <a:endParaRPr b="1"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1200"/>
              </a:spcBef>
              <a:spcAft>
                <a:spcPts val="0"/>
              </a:spcAft>
              <a:buClr>
                <a:srgbClr val="000000"/>
              </a:buClr>
              <a:buSzPts val="1400"/>
              <a:buFont typeface="Playfair Display ExtraBold"/>
              <a:buChar char="❏"/>
            </a:pPr>
            <a:r>
              <a:rPr b="0" i="0" lang="en-US" sz="1500" u="none" cap="none" strike="noStrike">
                <a:solidFill>
                  <a:srgbClr val="000000"/>
                </a:solidFill>
                <a:latin typeface="Playfair Display ExtraBold"/>
                <a:ea typeface="Playfair Display ExtraBold"/>
                <a:cs typeface="Playfair Display ExtraBold"/>
                <a:sym typeface="Playfair Display ExtraBold"/>
              </a:rPr>
              <a:t>Ensured Data Quality:</a:t>
            </a:r>
            <a:r>
              <a:rPr b="0" i="0" lang="en-US" sz="1100" u="none" cap="none" strike="noStrike">
                <a:solidFill>
                  <a:srgbClr val="000000"/>
                </a:solidFill>
                <a:latin typeface="Playfair Display ExtraBold"/>
                <a:ea typeface="Playfair Display ExtraBold"/>
                <a:cs typeface="Playfair Display ExtraBold"/>
                <a:sym typeface="Playfair Display ExtraBold"/>
              </a:rPr>
              <a:t> </a:t>
            </a:r>
            <a:endParaRPr b="0" i="0" sz="1100" u="none" cap="none" strike="noStrike">
              <a:solidFill>
                <a:srgbClr val="000000"/>
              </a:solidFill>
              <a:latin typeface="Playfair Display ExtraBold"/>
              <a:ea typeface="Playfair Display ExtraBold"/>
              <a:cs typeface="Playfair Display ExtraBold"/>
              <a:sym typeface="Playfair Display ExtraBold"/>
            </a:endParaRPr>
          </a:p>
          <a:p>
            <a:pPr indent="0" lvl="0" marL="457200" marR="0" rtl="0" algn="l">
              <a:lnSpc>
                <a:spcPct val="115000"/>
              </a:lnSpc>
              <a:spcBef>
                <a:spcPts val="1200"/>
              </a:spcBef>
              <a:spcAft>
                <a:spcPts val="120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Improved data accuracy and consistency by eliminating redundant entries.</a:t>
            </a:r>
            <a:endParaRPr b="0" i="0" sz="1400"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500"/>
              <a:t>Challenges faced in data collection and solution</a:t>
            </a:r>
            <a:endParaRPr sz="2500"/>
          </a:p>
        </p:txBody>
      </p:sp>
      <p:cxnSp>
        <p:nvCxnSpPr>
          <p:cNvPr id="605" name="Google Shape;605;p9"/>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grpSp>
        <p:nvGrpSpPr>
          <p:cNvPr id="606" name="Google Shape;606;p9"/>
          <p:cNvGrpSpPr/>
          <p:nvPr/>
        </p:nvGrpSpPr>
        <p:grpSpPr>
          <a:xfrm>
            <a:off x="-682889" y="4410077"/>
            <a:ext cx="2560434" cy="561594"/>
            <a:chOff x="2871050" y="2458250"/>
            <a:chExt cx="1107550" cy="242925"/>
          </a:xfrm>
        </p:grpSpPr>
        <p:sp>
          <p:nvSpPr>
            <p:cNvPr id="607" name="Google Shape;607;p9"/>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9"/>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9"/>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p9"/>
          <p:cNvSpPr txBox="1"/>
          <p:nvPr>
            <p:ph idx="2" type="subTitle"/>
          </p:nvPr>
        </p:nvSpPr>
        <p:spPr>
          <a:xfrm>
            <a:off x="476095" y="1464672"/>
            <a:ext cx="2802900" cy="447300"/>
          </a:xfrm>
          <a:prstGeom prst="rect">
            <a:avLst/>
          </a:prstGeom>
          <a:noFill/>
          <a:ln>
            <a:noFill/>
          </a:ln>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a:t>Handling Outlier </a:t>
            </a:r>
            <a:endParaRPr/>
          </a:p>
        </p:txBody>
      </p:sp>
      <p:sp>
        <p:nvSpPr>
          <p:cNvPr id="611" name="Google Shape;611;p9"/>
          <p:cNvSpPr txBox="1"/>
          <p:nvPr/>
        </p:nvSpPr>
        <p:spPr>
          <a:xfrm>
            <a:off x="597328" y="1962658"/>
            <a:ext cx="7514100" cy="1888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Arial"/>
              <a:buChar char="❏"/>
            </a:pPr>
            <a:r>
              <a:rPr b="0" i="0" lang="en-US" sz="1500" u="none" cap="none" strike="noStrike">
                <a:solidFill>
                  <a:srgbClr val="000000"/>
                </a:solidFill>
                <a:latin typeface="Playfair Display ExtraBold"/>
                <a:ea typeface="Playfair Display ExtraBold"/>
                <a:cs typeface="Playfair Display ExtraBold"/>
                <a:sym typeface="Playfair Display ExtraBold"/>
              </a:rPr>
              <a:t>Corrected Outlier:</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Detected and corrected an outlier movie with an unusually long duration </a:t>
            </a:r>
            <a:r>
              <a:rPr b="1" i="0" lang="en-US" sz="1400" u="none" cap="none" strike="noStrike">
                <a:solidFill>
                  <a:schemeClr val="dk1"/>
                </a:solidFill>
                <a:latin typeface="Montserrat"/>
                <a:ea typeface="Montserrat"/>
                <a:cs typeface="Montserrat"/>
                <a:sym typeface="Montserrat"/>
              </a:rPr>
              <a:t>(e.g., "312 min") by updating it to a more plausible value (e.g., "90 min").</a:t>
            </a:r>
            <a:endParaRPr b="1" i="0" sz="1400" u="none" cap="none" strike="noStrike">
              <a:solidFill>
                <a:schemeClr val="dk1"/>
              </a:solidFill>
              <a:latin typeface="Montserrat"/>
              <a:ea typeface="Montserrat"/>
              <a:cs typeface="Montserrat"/>
              <a:sym typeface="Montserrat"/>
            </a:endParaRPr>
          </a:p>
          <a:p>
            <a:pPr indent="-323850" lvl="0" marL="457200" marR="0" rtl="0" algn="l">
              <a:lnSpc>
                <a:spcPct val="115000"/>
              </a:lnSpc>
              <a:spcBef>
                <a:spcPts val="1200"/>
              </a:spcBef>
              <a:spcAft>
                <a:spcPts val="0"/>
              </a:spcAft>
              <a:buClr>
                <a:srgbClr val="000000"/>
              </a:buClr>
              <a:buSzPts val="1500"/>
              <a:buFont typeface="Arial"/>
              <a:buChar char="❏"/>
            </a:pPr>
            <a:r>
              <a:rPr b="0" i="0" lang="en-US" sz="1500" u="none" cap="none" strike="noStrike">
                <a:solidFill>
                  <a:srgbClr val="000000"/>
                </a:solidFill>
                <a:latin typeface="Playfair Display ExtraBold"/>
                <a:ea typeface="Playfair Display ExtraBold"/>
                <a:cs typeface="Playfair Display ExtraBold"/>
                <a:sym typeface="Playfair Display ExtraBold"/>
              </a:rPr>
              <a:t>Improved Data Accuracy: </a:t>
            </a:r>
            <a:endParaRPr b="0" i="0" sz="1500" u="none" cap="none" strike="noStrike">
              <a:solidFill>
                <a:srgbClr val="000000"/>
              </a:solidFill>
              <a:latin typeface="Playfair Display ExtraBold"/>
              <a:ea typeface="Playfair Display ExtraBold"/>
              <a:cs typeface="Playfair Display ExtraBold"/>
              <a:sym typeface="Playfair Display ExtraBold"/>
            </a:endParaRPr>
          </a:p>
          <a:p>
            <a:pPr indent="0" lvl="0" marL="457200" marR="0" rtl="0" algn="l">
              <a:lnSpc>
                <a:spcPct val="115000"/>
              </a:lnSpc>
              <a:spcBef>
                <a:spcPts val="1200"/>
              </a:spcBef>
              <a:spcAft>
                <a:spcPts val="120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Ensure reliable duration data for better recommendations</a:t>
            </a:r>
            <a:endParaRPr b="0" i="0" sz="1400"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lms Inspiring Hope Minitheme by Slidesgo">
  <a:themeElements>
    <a:clrScheme name="Simple Light">
      <a:dk1>
        <a:srgbClr val="1A1A3E"/>
      </a:dk1>
      <a:lt1>
        <a:srgbClr val="FDFFF3"/>
      </a:lt1>
      <a:dk2>
        <a:srgbClr val="FFE9AF"/>
      </a:dk2>
      <a:lt2>
        <a:srgbClr val="F7D58B"/>
      </a:lt2>
      <a:accent1>
        <a:srgbClr val="8641DF"/>
      </a:accent1>
      <a:accent2>
        <a:srgbClr val="3B3188"/>
      </a:accent2>
      <a:accent3>
        <a:srgbClr val="FFFFFF"/>
      </a:accent3>
      <a:accent4>
        <a:srgbClr val="FFFFFF"/>
      </a:accent4>
      <a:accent5>
        <a:srgbClr val="FFFFFF"/>
      </a:accent5>
      <a:accent6>
        <a:srgbClr val="FFFFFF"/>
      </a:accent6>
      <a:hlink>
        <a:srgbClr val="1A1A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MLA</dc:creator>
</cp:coreProperties>
</file>